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  <p:sldMasterId id="2147483669" r:id="rId4"/>
    <p:sldMasterId id="2147483686" r:id="rId5"/>
    <p:sldMasterId id="2147483703" r:id="rId6"/>
    <p:sldMasterId id="2147483720" r:id="rId7"/>
    <p:sldMasterId id="2147483737" r:id="rId8"/>
    <p:sldMasterId id="2147483754" r:id="rId9"/>
    <p:sldMasterId id="2147483771" r:id="rId10"/>
    <p:sldMasterId id="2147483788" r:id="rId11"/>
    <p:sldMasterId id="2147483805" r:id="rId12"/>
    <p:sldMasterId id="2147483822" r:id="rId13"/>
    <p:sldMasterId id="2147483839" r:id="rId14"/>
    <p:sldMasterId id="2147483856" r:id="rId15"/>
    <p:sldMasterId id="2147483873" r:id="rId16"/>
    <p:sldMasterId id="2147483890" r:id="rId17"/>
    <p:sldMasterId id="2147483907" r:id="rId18"/>
    <p:sldMasterId id="2147483924" r:id="rId19"/>
    <p:sldMasterId id="2147483941" r:id="rId20"/>
    <p:sldMasterId id="2147483958" r:id="rId21"/>
    <p:sldMasterId id="2147483975" r:id="rId22"/>
    <p:sldMasterId id="2147483992" r:id="rId23"/>
  </p:sldMasterIdLst>
  <p:notesMasterIdLst>
    <p:notesMasterId r:id="rId27"/>
  </p:notesMasterIdLst>
  <p:handoutMasterIdLst>
    <p:handoutMasterId r:id="rId51"/>
  </p:handoutMasterIdLst>
  <p:sldIdLst>
    <p:sldId id="259" r:id="rId24"/>
    <p:sldId id="1945" r:id="rId25"/>
    <p:sldId id="1946" r:id="rId26"/>
    <p:sldId id="1947" r:id="rId28"/>
    <p:sldId id="1951" r:id="rId29"/>
    <p:sldId id="1952" r:id="rId30"/>
    <p:sldId id="1948" r:id="rId31"/>
    <p:sldId id="1953" r:id="rId32"/>
    <p:sldId id="1957" r:id="rId33"/>
    <p:sldId id="1956" r:id="rId34"/>
    <p:sldId id="1982" r:id="rId35"/>
    <p:sldId id="1985" r:id="rId36"/>
    <p:sldId id="1987" r:id="rId37"/>
    <p:sldId id="1986" r:id="rId38"/>
    <p:sldId id="1988" r:id="rId39"/>
    <p:sldId id="1989" r:id="rId40"/>
    <p:sldId id="1990" r:id="rId41"/>
    <p:sldId id="1991" r:id="rId42"/>
    <p:sldId id="1992" r:id="rId43"/>
    <p:sldId id="1993" r:id="rId44"/>
    <p:sldId id="1994" r:id="rId45"/>
    <p:sldId id="1995" r:id="rId46"/>
    <p:sldId id="2019" r:id="rId47"/>
    <p:sldId id="2023" r:id="rId48"/>
    <p:sldId id="2021" r:id="rId49"/>
    <p:sldId id="1880" r:id="rId50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  <p14:sldId id="1945"/>
            <p14:sldId id="1946"/>
            <p14:sldId id="1947"/>
            <p14:sldId id="1951"/>
            <p14:sldId id="1952"/>
            <p14:sldId id="1948"/>
            <p14:sldId id="1953"/>
            <p14:sldId id="1957"/>
            <p14:sldId id="1956"/>
            <p14:sldId id="1982"/>
            <p14:sldId id="1985"/>
            <p14:sldId id="1987"/>
            <p14:sldId id="1986"/>
            <p14:sldId id="1988"/>
            <p14:sldId id="1989"/>
            <p14:sldId id="1990"/>
            <p14:sldId id="1991"/>
            <p14:sldId id="1992"/>
            <p14:sldId id="1993"/>
            <p14:sldId id="1994"/>
            <p14:sldId id="1995"/>
            <p14:sldId id="2019"/>
            <p14:sldId id="2023"/>
            <p14:sldId id="1880"/>
            <p14:sldId id="2021"/>
          </p14:sldIdLst>
        </p14:section>
        <p14:section name="内容页" id="{EB11151C-0E14-47B0-8218-1431BF894351}">
          <p14:sldIdLst/>
        </p14:section>
        <p14:section name="封底" id="{843E591D-6EE2-4691-951C-C0C689F22170}">
          <p14:sldIdLst/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a Tang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61E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>
        <p:scale>
          <a:sx n="70" d="100"/>
          <a:sy n="70" d="100"/>
        </p:scale>
        <p:origin x="960" y="828"/>
      </p:cViewPr>
      <p:guideLst>
        <p:guide pos="3764"/>
        <p:guide orient="horz" pos="719"/>
        <p:guide orient="horz" pos="1346"/>
        <p:guide orient="horz" pos="3016"/>
        <p:guide pos="2070"/>
        <p:guide pos="4141"/>
        <p:guide pos="5927"/>
        <p:guide pos="5138"/>
        <p:guide pos="2223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8" Type="http://schemas.openxmlformats.org/officeDocument/2006/relationships/tags" Target="tags/tag2.xml"/><Relationship Id="rId57" Type="http://schemas.openxmlformats.org/officeDocument/2006/relationships/customXml" Target="../customXml/item1.xml"/><Relationship Id="rId56" Type="http://schemas.openxmlformats.org/officeDocument/2006/relationships/customXmlProps" Target="../customXml/itemProps1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26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25.xml"/><Relationship Id="rId48" Type="http://schemas.openxmlformats.org/officeDocument/2006/relationships/slide" Target="slides/slide24.xml"/><Relationship Id="rId47" Type="http://schemas.openxmlformats.org/officeDocument/2006/relationships/slide" Target="slides/slide23.xml"/><Relationship Id="rId46" Type="http://schemas.openxmlformats.org/officeDocument/2006/relationships/slide" Target="slides/slide22.xml"/><Relationship Id="rId45" Type="http://schemas.openxmlformats.org/officeDocument/2006/relationships/slide" Target="slides/slide21.xml"/><Relationship Id="rId44" Type="http://schemas.openxmlformats.org/officeDocument/2006/relationships/slide" Target="slides/slide20.xml"/><Relationship Id="rId43" Type="http://schemas.openxmlformats.org/officeDocument/2006/relationships/slide" Target="slides/slide19.xml"/><Relationship Id="rId42" Type="http://schemas.openxmlformats.org/officeDocument/2006/relationships/slide" Target="slides/slide18.xml"/><Relationship Id="rId41" Type="http://schemas.openxmlformats.org/officeDocument/2006/relationships/slide" Target="slides/slide17.xml"/><Relationship Id="rId40" Type="http://schemas.openxmlformats.org/officeDocument/2006/relationships/slide" Target="slides/slide1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5.xml"/><Relationship Id="rId38" Type="http://schemas.openxmlformats.org/officeDocument/2006/relationships/slide" Target="slides/slide14.xml"/><Relationship Id="rId37" Type="http://schemas.openxmlformats.org/officeDocument/2006/relationships/slide" Target="slides/slide13.xml"/><Relationship Id="rId36" Type="http://schemas.openxmlformats.org/officeDocument/2006/relationships/slide" Target="slides/slide12.xml"/><Relationship Id="rId35" Type="http://schemas.openxmlformats.org/officeDocument/2006/relationships/slide" Target="slides/slide11.xml"/><Relationship Id="rId34" Type="http://schemas.openxmlformats.org/officeDocument/2006/relationships/slide" Target="slides/slide10.xml"/><Relationship Id="rId33" Type="http://schemas.openxmlformats.org/officeDocument/2006/relationships/slide" Target="slides/slide9.xml"/><Relationship Id="rId32" Type="http://schemas.openxmlformats.org/officeDocument/2006/relationships/slide" Target="slides/slide8.xml"/><Relationship Id="rId31" Type="http://schemas.openxmlformats.org/officeDocument/2006/relationships/slide" Target="slides/slide7.xml"/><Relationship Id="rId30" Type="http://schemas.openxmlformats.org/officeDocument/2006/relationships/slide" Target="slides/slide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5.xml"/><Relationship Id="rId28" Type="http://schemas.openxmlformats.org/officeDocument/2006/relationships/slide" Target="slides/slide4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3.xml"/><Relationship Id="rId25" Type="http://schemas.openxmlformats.org/officeDocument/2006/relationships/slide" Target="slides/slide2.xml"/><Relationship Id="rId24" Type="http://schemas.openxmlformats.org/officeDocument/2006/relationships/slide" Target="slides/slide1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46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6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62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2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278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2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2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2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28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2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2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2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2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294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2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2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29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0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26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33.xml"/><Relationship Id="rId17" Type="http://schemas.openxmlformats.org/officeDocument/2006/relationships/theme" Target="../theme/theme10.xml"/><Relationship Id="rId16" Type="http://schemas.openxmlformats.org/officeDocument/2006/relationships/slideLayout" Target="../slideLayouts/slideLayout147.xml"/><Relationship Id="rId15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32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6.xml"/><Relationship Id="rId8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49.xml"/><Relationship Id="rId17" Type="http://schemas.openxmlformats.org/officeDocument/2006/relationships/theme" Target="../theme/theme11.xml"/><Relationship Id="rId16" Type="http://schemas.openxmlformats.org/officeDocument/2006/relationships/slideLayout" Target="../slideLayouts/slideLayout163.xml"/><Relationship Id="rId15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48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5.xml"/><Relationship Id="rId17" Type="http://schemas.openxmlformats.org/officeDocument/2006/relationships/theme" Target="../theme/theme12.xml"/><Relationship Id="rId16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78.xml"/><Relationship Id="rId14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64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8.xml"/><Relationship Id="rId8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81.xml"/><Relationship Id="rId17" Type="http://schemas.openxmlformats.org/officeDocument/2006/relationships/theme" Target="../theme/theme13.xml"/><Relationship Id="rId16" Type="http://schemas.openxmlformats.org/officeDocument/2006/relationships/slideLayout" Target="../slideLayouts/slideLayout195.xml"/><Relationship Id="rId15" Type="http://schemas.openxmlformats.org/officeDocument/2006/relationships/slideLayout" Target="../slideLayouts/slideLayout194.xml"/><Relationship Id="rId14" Type="http://schemas.openxmlformats.org/officeDocument/2006/relationships/slideLayout" Target="../slideLayouts/slideLayout193.xml"/><Relationship Id="rId13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0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4.xml"/><Relationship Id="rId8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97.xml"/><Relationship Id="rId17" Type="http://schemas.openxmlformats.org/officeDocument/2006/relationships/theme" Target="../theme/theme14.xml"/><Relationship Id="rId16" Type="http://schemas.openxmlformats.org/officeDocument/2006/relationships/slideLayout" Target="../slideLayouts/slideLayout211.xml"/><Relationship Id="rId15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09.xml"/><Relationship Id="rId13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96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13.xml"/><Relationship Id="rId17" Type="http://schemas.openxmlformats.org/officeDocument/2006/relationships/theme" Target="../theme/theme15.xml"/><Relationship Id="rId16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212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6.xml"/><Relationship Id="rId8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31.xml"/><Relationship Id="rId3" Type="http://schemas.openxmlformats.org/officeDocument/2006/relationships/slideLayout" Target="../slideLayouts/slideLayout230.xml"/><Relationship Id="rId2" Type="http://schemas.openxmlformats.org/officeDocument/2006/relationships/slideLayout" Target="../slideLayouts/slideLayout229.xml"/><Relationship Id="rId17" Type="http://schemas.openxmlformats.org/officeDocument/2006/relationships/theme" Target="../theme/theme16.xml"/><Relationship Id="rId16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42.xml"/><Relationship Id="rId14" Type="http://schemas.openxmlformats.org/officeDocument/2006/relationships/slideLayout" Target="../slideLayouts/slideLayout241.xml"/><Relationship Id="rId13" Type="http://schemas.openxmlformats.org/officeDocument/2006/relationships/slideLayout" Target="../slideLayouts/slideLayout240.xml"/><Relationship Id="rId12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37.xml"/><Relationship Id="rId1" Type="http://schemas.openxmlformats.org/officeDocument/2006/relationships/slideLayout" Target="../slideLayouts/slideLayout228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2.xml"/><Relationship Id="rId8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8.xml"/><Relationship Id="rId4" Type="http://schemas.openxmlformats.org/officeDocument/2006/relationships/slideLayout" Target="../slideLayouts/slideLayout247.xml"/><Relationship Id="rId3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45.xml"/><Relationship Id="rId17" Type="http://schemas.openxmlformats.org/officeDocument/2006/relationships/theme" Target="../theme/theme17.xml"/><Relationship Id="rId16" Type="http://schemas.openxmlformats.org/officeDocument/2006/relationships/slideLayout" Target="../slideLayouts/slideLayout259.xml"/><Relationship Id="rId15" Type="http://schemas.openxmlformats.org/officeDocument/2006/relationships/slideLayout" Target="../slideLayouts/slideLayout258.xml"/><Relationship Id="rId14" Type="http://schemas.openxmlformats.org/officeDocument/2006/relationships/slideLayout" Target="../slideLayouts/slideLayout257.xml"/><Relationship Id="rId13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44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8.xml"/><Relationship Id="rId8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66.xml"/><Relationship Id="rId6" Type="http://schemas.openxmlformats.org/officeDocument/2006/relationships/slideLayout" Target="../slideLayouts/slideLayout265.xml"/><Relationship Id="rId5" Type="http://schemas.openxmlformats.org/officeDocument/2006/relationships/slideLayout" Target="../slideLayouts/slideLayout264.xml"/><Relationship Id="rId4" Type="http://schemas.openxmlformats.org/officeDocument/2006/relationships/slideLayout" Target="../slideLayouts/slideLayout263.xml"/><Relationship Id="rId3" Type="http://schemas.openxmlformats.org/officeDocument/2006/relationships/slideLayout" Target="../slideLayouts/slideLayout262.xml"/><Relationship Id="rId2" Type="http://schemas.openxmlformats.org/officeDocument/2006/relationships/slideLayout" Target="../slideLayouts/slideLayout261.xml"/><Relationship Id="rId17" Type="http://schemas.openxmlformats.org/officeDocument/2006/relationships/theme" Target="../theme/theme18.xml"/><Relationship Id="rId16" Type="http://schemas.openxmlformats.org/officeDocument/2006/relationships/slideLayout" Target="../slideLayouts/slideLayout275.xml"/><Relationship Id="rId15" Type="http://schemas.openxmlformats.org/officeDocument/2006/relationships/slideLayout" Target="../slideLayouts/slideLayout274.xml"/><Relationship Id="rId14" Type="http://schemas.openxmlformats.org/officeDocument/2006/relationships/slideLayout" Target="../slideLayouts/slideLayout273.xml"/><Relationship Id="rId13" Type="http://schemas.openxmlformats.org/officeDocument/2006/relationships/slideLayout" Target="../slideLayouts/slideLayout272.xml"/><Relationship Id="rId12" Type="http://schemas.openxmlformats.org/officeDocument/2006/relationships/slideLayout" Target="../slideLayouts/slideLayout271.xml"/><Relationship Id="rId11" Type="http://schemas.openxmlformats.org/officeDocument/2006/relationships/slideLayout" Target="../slideLayouts/slideLayout270.xml"/><Relationship Id="rId10" Type="http://schemas.openxmlformats.org/officeDocument/2006/relationships/slideLayout" Target="../slideLayouts/slideLayout269.xml"/><Relationship Id="rId1" Type="http://schemas.openxmlformats.org/officeDocument/2006/relationships/slideLayout" Target="../slideLayouts/slideLayout260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4.xml"/><Relationship Id="rId8" Type="http://schemas.openxmlformats.org/officeDocument/2006/relationships/slideLayout" Target="../slideLayouts/slideLayout283.xml"/><Relationship Id="rId7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1.xml"/><Relationship Id="rId5" Type="http://schemas.openxmlformats.org/officeDocument/2006/relationships/slideLayout" Target="../slideLayouts/slideLayout280.xml"/><Relationship Id="rId4" Type="http://schemas.openxmlformats.org/officeDocument/2006/relationships/slideLayout" Target="../slideLayouts/slideLayout279.xml"/><Relationship Id="rId3" Type="http://schemas.openxmlformats.org/officeDocument/2006/relationships/slideLayout" Target="../slideLayouts/slideLayout278.xml"/><Relationship Id="rId2" Type="http://schemas.openxmlformats.org/officeDocument/2006/relationships/slideLayout" Target="../slideLayouts/slideLayout277.xml"/><Relationship Id="rId17" Type="http://schemas.openxmlformats.org/officeDocument/2006/relationships/theme" Target="../theme/theme19.xml"/><Relationship Id="rId16" Type="http://schemas.openxmlformats.org/officeDocument/2006/relationships/slideLayout" Target="../slideLayouts/slideLayout291.xml"/><Relationship Id="rId15" Type="http://schemas.openxmlformats.org/officeDocument/2006/relationships/slideLayout" Target="../slideLayouts/slideLayout290.xml"/><Relationship Id="rId14" Type="http://schemas.openxmlformats.org/officeDocument/2006/relationships/slideLayout" Target="../slideLayouts/slideLayout289.xml"/><Relationship Id="rId13" Type="http://schemas.openxmlformats.org/officeDocument/2006/relationships/slideLayout" Target="../slideLayouts/slideLayout288.xml"/><Relationship Id="rId12" Type="http://schemas.openxmlformats.org/officeDocument/2006/relationships/slideLayout" Target="../slideLayouts/slideLayout287.xml"/><Relationship Id="rId11" Type="http://schemas.openxmlformats.org/officeDocument/2006/relationships/slideLayout" Target="../slideLayouts/slideLayout286.xml"/><Relationship Id="rId10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7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0.xml"/><Relationship Id="rId8" Type="http://schemas.openxmlformats.org/officeDocument/2006/relationships/slideLayout" Target="../slideLayouts/slideLayout299.xml"/><Relationship Id="rId7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94.xml"/><Relationship Id="rId2" Type="http://schemas.openxmlformats.org/officeDocument/2006/relationships/slideLayout" Target="../slideLayouts/slideLayout293.xml"/><Relationship Id="rId17" Type="http://schemas.openxmlformats.org/officeDocument/2006/relationships/theme" Target="../theme/theme20.xml"/><Relationship Id="rId16" Type="http://schemas.openxmlformats.org/officeDocument/2006/relationships/slideLayout" Target="../slideLayouts/slideLayout307.xml"/><Relationship Id="rId15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292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6.xml"/><Relationship Id="rId8" Type="http://schemas.openxmlformats.org/officeDocument/2006/relationships/slideLayout" Target="../slideLayouts/slideLayout315.xml"/><Relationship Id="rId7" Type="http://schemas.openxmlformats.org/officeDocument/2006/relationships/slideLayout" Target="../slideLayouts/slideLayout314.xml"/><Relationship Id="rId6" Type="http://schemas.openxmlformats.org/officeDocument/2006/relationships/slideLayout" Target="../slideLayouts/slideLayout313.xml"/><Relationship Id="rId5" Type="http://schemas.openxmlformats.org/officeDocument/2006/relationships/slideLayout" Target="../slideLayouts/slideLayout312.xml"/><Relationship Id="rId4" Type="http://schemas.openxmlformats.org/officeDocument/2006/relationships/slideLayout" Target="../slideLayouts/slideLayout311.xml"/><Relationship Id="rId3" Type="http://schemas.openxmlformats.org/officeDocument/2006/relationships/slideLayout" Target="../slideLayouts/slideLayout310.xml"/><Relationship Id="rId2" Type="http://schemas.openxmlformats.org/officeDocument/2006/relationships/slideLayout" Target="../slideLayouts/slideLayout309.xml"/><Relationship Id="rId17" Type="http://schemas.openxmlformats.org/officeDocument/2006/relationships/theme" Target="../theme/theme21.xml"/><Relationship Id="rId16" Type="http://schemas.openxmlformats.org/officeDocument/2006/relationships/slideLayout" Target="../slideLayouts/slideLayout323.xml"/><Relationship Id="rId15" Type="http://schemas.openxmlformats.org/officeDocument/2006/relationships/slideLayout" Target="../slideLayouts/slideLayout322.xml"/><Relationship Id="rId14" Type="http://schemas.openxmlformats.org/officeDocument/2006/relationships/slideLayout" Target="../slideLayouts/slideLayout321.xml"/><Relationship Id="rId13" Type="http://schemas.openxmlformats.org/officeDocument/2006/relationships/slideLayout" Target="../slideLayouts/slideLayout320.xml"/><Relationship Id="rId12" Type="http://schemas.openxmlformats.org/officeDocument/2006/relationships/slideLayout" Target="../slideLayouts/slideLayout319.xml"/><Relationship Id="rId11" Type="http://schemas.openxmlformats.org/officeDocument/2006/relationships/slideLayout" Target="../slideLayouts/slideLayout318.xml"/><Relationship Id="rId10" Type="http://schemas.openxmlformats.org/officeDocument/2006/relationships/slideLayout" Target="../slideLayouts/slideLayout317.xml"/><Relationship Id="rId1" Type="http://schemas.openxmlformats.org/officeDocument/2006/relationships/slideLayout" Target="../slideLayouts/slideLayout308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2.xml"/><Relationship Id="rId8" Type="http://schemas.openxmlformats.org/officeDocument/2006/relationships/slideLayout" Target="../slideLayouts/slideLayout331.xml"/><Relationship Id="rId7" Type="http://schemas.openxmlformats.org/officeDocument/2006/relationships/slideLayout" Target="../slideLayouts/slideLayout330.xml"/><Relationship Id="rId6" Type="http://schemas.openxmlformats.org/officeDocument/2006/relationships/slideLayout" Target="../slideLayouts/slideLayout329.xml"/><Relationship Id="rId5" Type="http://schemas.openxmlformats.org/officeDocument/2006/relationships/slideLayout" Target="../slideLayouts/slideLayout328.xml"/><Relationship Id="rId4" Type="http://schemas.openxmlformats.org/officeDocument/2006/relationships/slideLayout" Target="../slideLayouts/slideLayout327.xml"/><Relationship Id="rId3" Type="http://schemas.openxmlformats.org/officeDocument/2006/relationships/slideLayout" Target="../slideLayouts/slideLayout326.xml"/><Relationship Id="rId2" Type="http://schemas.openxmlformats.org/officeDocument/2006/relationships/slideLayout" Target="../slideLayouts/slideLayout325.xml"/><Relationship Id="rId17" Type="http://schemas.openxmlformats.org/officeDocument/2006/relationships/theme" Target="../theme/theme22.xml"/><Relationship Id="rId16" Type="http://schemas.openxmlformats.org/officeDocument/2006/relationships/slideLayout" Target="../slideLayouts/slideLayout339.xml"/><Relationship Id="rId15" Type="http://schemas.openxmlformats.org/officeDocument/2006/relationships/slideLayout" Target="../slideLayouts/slideLayout338.xml"/><Relationship Id="rId14" Type="http://schemas.openxmlformats.org/officeDocument/2006/relationships/slideLayout" Target="../slideLayouts/slideLayout337.xml"/><Relationship Id="rId13" Type="http://schemas.openxmlformats.org/officeDocument/2006/relationships/slideLayout" Target="../slideLayouts/slideLayout336.xml"/><Relationship Id="rId12" Type="http://schemas.openxmlformats.org/officeDocument/2006/relationships/slideLayout" Target="../slideLayouts/slideLayout335.xml"/><Relationship Id="rId11" Type="http://schemas.openxmlformats.org/officeDocument/2006/relationships/slideLayout" Target="../slideLayouts/slideLayout334.xml"/><Relationship Id="rId10" Type="http://schemas.openxmlformats.org/officeDocument/2006/relationships/slideLayout" Target="../slideLayouts/slideLayout333.xml"/><Relationship Id="rId1" Type="http://schemas.openxmlformats.org/officeDocument/2006/relationships/slideLayout" Target="../slideLayouts/slideLayout32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2.xml"/><Relationship Id="rId8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0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5.xml"/><Relationship Id="rId17" Type="http://schemas.openxmlformats.org/officeDocument/2006/relationships/theme" Target="../theme/theme7.xml"/><Relationship Id="rId16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3.xml"/><Relationship Id="rId1" Type="http://schemas.openxmlformats.org/officeDocument/2006/relationships/slideLayout" Target="../slideLayouts/slideLayout84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7" Type="http://schemas.openxmlformats.org/officeDocument/2006/relationships/theme" Target="../theme/theme8.xml"/><Relationship Id="rId16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7.xml"/><Relationship Id="rId17" Type="http://schemas.openxmlformats.org/officeDocument/2006/relationships/theme" Target="../theme/theme9.xml"/><Relationship Id="rId16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95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  <p:sldLayoutId id="2147483973" r:id="rId15"/>
    <p:sldLayoutId id="214748397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  <p:sldLayoutId id="2147483988" r:id="rId13"/>
    <p:sldLayoutId id="2147483989" r:id="rId14"/>
    <p:sldLayoutId id="2147483990" r:id="rId15"/>
    <p:sldLayoutId id="214748399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09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1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5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73.xm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89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05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2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37.xml"/><Relationship Id="rId4" Type="http://schemas.openxmlformats.org/officeDocument/2006/relationships/image" Target="../media/image19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53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69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85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301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1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5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16585" y="2334895"/>
            <a:ext cx="10959465" cy="582930"/>
          </a:xfrm>
        </p:spPr>
        <p:txBody>
          <a:bodyPr/>
          <a:lstStyle/>
          <a:p>
            <a:pPr algn="ctr"/>
            <a:r>
              <a:rPr lang="en-US" sz="4000" dirty="0">
                <a:sym typeface="+mn-ea"/>
              </a:rPr>
              <a:t>Order Imbalance Based Strategy in</a:t>
            </a:r>
            <a:br>
              <a:rPr lang="en-US" sz="4000" dirty="0">
                <a:sym typeface="+mn-ea"/>
              </a:rPr>
            </a:br>
            <a:r>
              <a:rPr lang="en-US" sz="4000" dirty="0">
                <a:sym typeface="+mn-ea"/>
              </a:rPr>
              <a:t>High Frequency Trading</a:t>
            </a:r>
            <a:endParaRPr lang="en-US" sz="4000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</p:spPr>
        <p:txBody>
          <a:bodyPr/>
          <a:lstStyle/>
          <a:p>
            <a:fld id="{045CE301-1C36-4793-AA14-14B8D1577BED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4034910" y="4597903"/>
            <a:ext cx="4122181" cy="598488"/>
          </a:xfrm>
        </p:spPr>
        <p:txBody>
          <a:bodyPr/>
          <a:lstStyle/>
          <a:p>
            <a:r>
              <a:rPr lang="zh-CN" altLang="en-US" sz="2800" dirty="0"/>
              <a:t>汇报人</a:t>
            </a:r>
            <a:r>
              <a:rPr lang="en-US" altLang="zh-CN" sz="2800" dirty="0"/>
              <a:t> </a:t>
            </a:r>
            <a:r>
              <a:rPr lang="zh-CN" altLang="en-US" sz="2800" dirty="0"/>
              <a:t>唐华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4853941" y="3667760"/>
            <a:ext cx="2807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400" b="1">
                <a:sym typeface="+mn-ea"/>
              </a:rPr>
              <a:t>作者：</a:t>
            </a:r>
            <a:r>
              <a:rPr lang="en-US" sz="2400" b="1">
                <a:sym typeface="+mn-ea"/>
              </a:rPr>
              <a:t>Darryl Shen</a:t>
            </a:r>
            <a:endParaRPr lang="en-US" sz="2400" b="1"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模型分析</a:t>
            </a:r>
            <a:endParaRPr lang="zh-CN" dirty="0"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 rot="10800000" flipV="1">
            <a:off x="5372100" y="817880"/>
            <a:ext cx="640905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>
                <a:sym typeface="+mn-ea"/>
              </a:rPr>
              <a:t>结果：</a:t>
            </a:r>
            <a:endParaRPr lang="zh-CN" altLang="en-US" b="1">
              <a:sym typeface="+mn-ea"/>
            </a:endParaRPr>
          </a:p>
          <a:p>
            <a:pPr marL="1200150" lvl="2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OIt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OIt-1</a:t>
            </a:r>
            <a:r>
              <a:rPr lang="zh-CN" altLang="en-US">
                <a:sym typeface="+mn-ea"/>
              </a:rPr>
              <a:t>的系数在所选定的交易日内都为正向且显著。这可能是因为过去的</a:t>
            </a:r>
            <a:r>
              <a:rPr lang="en-US" altLang="zh-CN">
                <a:sym typeface="+mn-ea"/>
              </a:rPr>
              <a:t> Order Imbalance</a:t>
            </a:r>
            <a:r>
              <a:rPr lang="zh-CN" altLang="en-US">
                <a:sym typeface="+mn-ea"/>
              </a:rPr>
              <a:t>带来的自相关的</a:t>
            </a:r>
            <a:r>
              <a:rPr lang="zh-CN" altLang="en-US">
                <a:sym typeface="+mn-ea"/>
              </a:rPr>
              <a:t>价格压力</a:t>
            </a:r>
            <a:endParaRPr lang="zh-CN" altLang="en-US">
              <a:sym typeface="+mn-ea"/>
            </a:endParaRPr>
          </a:p>
          <a:p>
            <a:pPr marL="1200150" lvl="2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OIt-2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OIt-3</a:t>
            </a:r>
            <a:r>
              <a:rPr lang="zh-CN" altLang="en-US">
                <a:sym typeface="+mn-ea"/>
              </a:rPr>
              <a:t>的系数为负向且</a:t>
            </a:r>
            <a:r>
              <a:rPr lang="zh-CN" altLang="en-US">
                <a:sym typeface="+mn-ea"/>
              </a:rPr>
              <a:t>显著</a:t>
            </a:r>
            <a:endParaRPr lang="zh-CN" altLang="en-US">
              <a:sym typeface="+mn-ea"/>
            </a:endParaRPr>
          </a:p>
          <a:p>
            <a:pPr marL="1200150" lvl="2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模型</a:t>
            </a:r>
            <a:r>
              <a:rPr lang="en-US" altLang="zh-CN">
                <a:sym typeface="+mn-ea"/>
              </a:rPr>
              <a:t>R^2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0.0298</a:t>
            </a:r>
            <a:r>
              <a:rPr lang="zh-CN" altLang="en-US">
                <a:sym typeface="+mn-ea"/>
              </a:rPr>
              <a:t>，在实际图中并不</a:t>
            </a:r>
            <a:r>
              <a:rPr lang="zh-CN" altLang="en-US">
                <a:sym typeface="+mn-ea"/>
              </a:rPr>
              <a:t>明显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 rot="10800000" flipV="1">
            <a:off x="-168275" y="3656965"/>
            <a:ext cx="55403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800" b="1">
                <a:sym typeface="+mn-ea"/>
              </a:rPr>
              <a:t>平稳性检测：</a:t>
            </a:r>
            <a:endParaRPr lang="zh-CN" altLang="en-US" sz="1800" b="1">
              <a:sym typeface="+mn-ea"/>
            </a:endParaRPr>
          </a:p>
          <a:p>
            <a:pPr marL="1200150" lvl="2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>
                <a:sym typeface="+mn-ea"/>
              </a:rPr>
              <a:t>原因：若市场发生结构性变化</a:t>
            </a:r>
            <a:r>
              <a:rPr lang="en-US" altLang="zh-CN" sz="1800">
                <a:sym typeface="+mn-ea"/>
              </a:rPr>
              <a:t> (</a:t>
            </a:r>
            <a:r>
              <a:rPr lang="zh-CN" altLang="en-US" sz="1800">
                <a:sym typeface="+mn-ea"/>
              </a:rPr>
              <a:t>打破平稳的要求</a:t>
            </a:r>
            <a:r>
              <a:rPr lang="en-US" altLang="zh-CN" sz="1800">
                <a:sym typeface="+mn-ea"/>
              </a:rPr>
              <a:t>)</a:t>
            </a:r>
            <a:r>
              <a:rPr lang="zh-CN" altLang="en-US" sz="1800">
                <a:sym typeface="+mn-ea"/>
              </a:rPr>
              <a:t>，用前一天的模型预测今天是有问题</a:t>
            </a:r>
            <a:r>
              <a:rPr lang="zh-CN" altLang="en-US" sz="1800">
                <a:sym typeface="+mn-ea"/>
              </a:rPr>
              <a:t>的</a:t>
            </a:r>
            <a:endParaRPr lang="zh-CN" altLang="en-US" sz="1800">
              <a:sym typeface="+mn-ea"/>
            </a:endParaRPr>
          </a:p>
          <a:p>
            <a:pPr marL="1200150" lvl="2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>
                <a:sym typeface="+mn-ea"/>
              </a:rPr>
              <a:t>结果：对于接近</a:t>
            </a:r>
            <a:r>
              <a:rPr lang="en-US" altLang="zh-CN" sz="1800">
                <a:sym typeface="+mn-ea"/>
              </a:rPr>
              <a:t>90%</a:t>
            </a:r>
            <a:r>
              <a:rPr lang="zh-CN" altLang="en-US" sz="1800">
                <a:sym typeface="+mn-ea"/>
              </a:rPr>
              <a:t>天，认为能够使用相同的交易策略来得到正向</a:t>
            </a:r>
            <a:r>
              <a:rPr lang="zh-CN" altLang="en-US" sz="1800">
                <a:sym typeface="+mn-ea"/>
              </a:rPr>
              <a:t>收益</a:t>
            </a:r>
            <a:endParaRPr lang="zh-CN" altLang="en-US" sz="180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225" y="875665"/>
            <a:ext cx="5695315" cy="248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470" y="3823970"/>
            <a:ext cx="6277610" cy="22574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552450" y="993140"/>
            <a:ext cx="11162665" cy="505142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>
                <a:solidFill>
                  <a:schemeClr val="bg1"/>
                </a:solidFill>
                <a:sym typeface="+mn-ea"/>
              </a:rPr>
              <a:t>市场表现</a:t>
            </a:r>
            <a:endParaRPr 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194435" y="4096385"/>
            <a:ext cx="98031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/>
              <a:t>表现：几乎</a:t>
            </a:r>
            <a:r>
              <a:rPr lang="en-US" altLang="zh-CN"/>
              <a:t>76%</a:t>
            </a:r>
            <a:r>
              <a:rPr lang="zh-CN" altLang="en-US"/>
              <a:t>的天数有正收益，日均收益</a:t>
            </a:r>
            <a:r>
              <a:rPr lang="zh-CN" altLang="en-US"/>
              <a:t>率近</a:t>
            </a:r>
            <a:r>
              <a:rPr lang="en-US" altLang="zh-CN"/>
              <a:t>19.5%</a:t>
            </a:r>
            <a:endParaRPr lang="zh-CN" altLang="en-US"/>
          </a:p>
          <a:p>
            <a:pPr algn="l" fontAlgn="auto">
              <a:lnSpc>
                <a:spcPct val="150000"/>
              </a:lnSpc>
            </a:pPr>
            <a:r>
              <a:rPr lang="zh-CN"/>
              <a:t>原因：预测价格变化作为分类器，而不是作为</a:t>
            </a:r>
            <a:r>
              <a:rPr lang="en-US" altLang="zh-CN"/>
              <a:t>”</a:t>
            </a:r>
            <a:r>
              <a:rPr lang="zh-CN"/>
              <a:t>额外的计算</a:t>
            </a:r>
            <a:r>
              <a:rPr lang="en-US" altLang="zh-CN"/>
              <a:t>”</a:t>
            </a:r>
            <a:r>
              <a:rPr lang="en-US" altLang="zh-CN">
                <a:solidFill>
                  <a:schemeClr val="accent6"/>
                </a:solidFill>
              </a:rPr>
              <a:t> (</a:t>
            </a:r>
            <a:r>
              <a:rPr lang="zh-CN" altLang="en-US">
                <a:solidFill>
                  <a:schemeClr val="accent6"/>
                </a:solidFill>
              </a:rPr>
              <a:t>预测具体数值</a:t>
            </a:r>
            <a:r>
              <a:rPr lang="en-US" altLang="zh-CN">
                <a:solidFill>
                  <a:schemeClr val="accent6"/>
                </a:solidFill>
              </a:rPr>
              <a:t>)</a:t>
            </a:r>
            <a:endParaRPr lang="en-US" altLang="zh-CN">
              <a:solidFill>
                <a:schemeClr val="accent6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/>
              <a:t>其他：原模型的真实和预测价格变化相关系数为</a:t>
            </a:r>
            <a:r>
              <a:rPr lang="en-US" altLang="zh-CN"/>
              <a:t>0.166</a:t>
            </a:r>
            <a:r>
              <a:rPr lang="zh-CN" altLang="en-US"/>
              <a:t>；</a:t>
            </a:r>
            <a:r>
              <a:rPr lang="zh-CN"/>
              <a:t>若将预测结果</a:t>
            </a:r>
            <a:r>
              <a:rPr lang="zh-CN"/>
              <a:t>改为</a:t>
            </a:r>
            <a:r>
              <a:rPr lang="en-US" altLang="zh-CN"/>
              <a:t> {-1,0,1}</a:t>
            </a:r>
            <a:r>
              <a:rPr lang="zh-CN" altLang="en-US"/>
              <a:t>，其相关系数</a:t>
            </a:r>
            <a:r>
              <a:rPr lang="zh-CN" altLang="en-US"/>
              <a:t>达到0.449</a:t>
            </a:r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52450" y="883285"/>
            <a:ext cx="522605" cy="30353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" name="right-quote-sign_36811"/>
          <p:cNvSpPr>
            <a:spLocks noChangeAspect="1"/>
          </p:cNvSpPr>
          <p:nvPr/>
        </p:nvSpPr>
        <p:spPr bwMode="auto">
          <a:xfrm>
            <a:off x="11275060" y="5597525"/>
            <a:ext cx="636270" cy="61785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8730" y="1420495"/>
            <a:ext cx="9339580" cy="24885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>
                <a:solidFill>
                  <a:schemeClr val="bg1"/>
                </a:solidFill>
                <a:sym typeface="+mn-ea"/>
              </a:rPr>
              <a:t>待改进</a:t>
            </a:r>
            <a:r>
              <a:rPr lang="zh-CN" dirty="0">
                <a:solidFill>
                  <a:schemeClr val="bg1"/>
                </a:solidFill>
                <a:sym typeface="+mn-ea"/>
              </a:rPr>
              <a:t>方向</a:t>
            </a:r>
            <a:endParaRPr 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205" y="1412875"/>
            <a:ext cx="5339715" cy="33134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330" y="1420495"/>
            <a:ext cx="5015230" cy="33058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23785" y="4866640"/>
            <a:ext cx="3304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参数</a:t>
            </a:r>
            <a:r>
              <a:rPr lang="en-US" altLang="zh-CN"/>
              <a:t>(</a:t>
            </a:r>
            <a:r>
              <a:rPr lang="zh-CN" altLang="en-US"/>
              <a:t>预测窗口</a:t>
            </a:r>
            <a:r>
              <a:rPr lang="en-US" altLang="zh-CN"/>
              <a:t>)</a:t>
            </a:r>
            <a:r>
              <a:rPr lang="zh-CN" altLang="en-US"/>
              <a:t>选择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423035" y="4866640"/>
            <a:ext cx="3742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对市场结构性变化应对能力</a:t>
            </a:r>
            <a:r>
              <a:rPr lang="zh-CN" altLang="en-US"/>
              <a:t>不足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8"/>
          <p:cNvSpPr/>
          <p:nvPr/>
        </p:nvSpPr>
        <p:spPr>
          <a:xfrm>
            <a:off x="514350" y="1014730"/>
            <a:ext cx="11162665" cy="505142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l" fontAlgn="auto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3745" y="3440430"/>
            <a:ext cx="5332095" cy="2557145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>
                <a:solidFill>
                  <a:schemeClr val="bg1"/>
                </a:solidFill>
                <a:sym typeface="+mn-ea"/>
              </a:rPr>
              <a:t>总结</a:t>
            </a:r>
            <a:endParaRPr 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52450" y="883285"/>
            <a:ext cx="522605" cy="30353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8" name="right-quote-sign_36811"/>
          <p:cNvSpPr>
            <a:spLocks noChangeAspect="1"/>
          </p:cNvSpPr>
          <p:nvPr/>
        </p:nvSpPr>
        <p:spPr bwMode="auto">
          <a:xfrm>
            <a:off x="11275060" y="5597525"/>
            <a:ext cx="636270" cy="61785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文本框 13"/>
          <p:cNvSpPr txBox="1"/>
          <p:nvPr/>
        </p:nvSpPr>
        <p:spPr>
          <a:xfrm>
            <a:off x="1193800" y="1447800"/>
            <a:ext cx="980313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/>
              <a:t>1. Order Imbalance 策略在中国指数期货市场</a:t>
            </a:r>
            <a:r>
              <a:rPr lang="zh-CN" altLang="en-US"/>
              <a:t>上，</a:t>
            </a:r>
            <a:r>
              <a:rPr lang="en-US" altLang="zh-CN"/>
              <a:t>应用于高频数据时是非常成功的</a:t>
            </a:r>
            <a:r>
              <a:rPr lang="zh-CN" altLang="en-US"/>
              <a:t>，其他人的研究中即便使用更大的</a:t>
            </a:r>
            <a:r>
              <a:rPr lang="zh-CN" altLang="en-US"/>
              <a:t>时间尺度，也可以实现</a:t>
            </a:r>
            <a:r>
              <a:rPr lang="zh-CN" altLang="en-US"/>
              <a:t>正向盈利。</a:t>
            </a:r>
            <a:endParaRPr lang="zh-CN" altLang="en-US"/>
          </a:p>
          <a:p>
            <a:pPr algn="l" fontAlgn="auto">
              <a:lnSpc>
                <a:spcPct val="150000"/>
              </a:lnSpc>
            </a:pPr>
            <a:endParaRPr lang="en-US" altLang="zh-CN"/>
          </a:p>
          <a:p>
            <a:pPr algn="l" fontAlgn="auto">
              <a:lnSpc>
                <a:spcPct val="150000"/>
              </a:lnSpc>
            </a:pPr>
            <a:r>
              <a:rPr lang="en-US" altLang="zh-CN"/>
              <a:t>2. </a:t>
            </a:r>
            <a:r>
              <a:rPr lang="zh-CN" altLang="en-US"/>
              <a:t>但由于该策略中，</a:t>
            </a:r>
            <a:r>
              <a:rPr lang="en-US" altLang="zh-CN"/>
              <a:t>日利润与日交易量高度相关，所以</a:t>
            </a:r>
            <a:r>
              <a:rPr lang="zh-CN" altLang="en-US"/>
              <a:t>其</a:t>
            </a:r>
            <a:r>
              <a:rPr lang="en-US" altLang="zh-CN"/>
              <a:t>应用于交易量较小的期货可能会表现不佳。</a:t>
            </a:r>
            <a:r>
              <a:rPr lang="zh-CN" altLang="en-US"/>
              <a:t>比如</a:t>
            </a:r>
            <a:r>
              <a:rPr lang="en-US" altLang="zh-CN"/>
              <a:t>在开盘交易量第二高的期货合约上应用该策略</a:t>
            </a:r>
            <a:r>
              <a:rPr lang="zh-CN" altLang="en-US"/>
              <a:t>，只有近</a:t>
            </a:r>
            <a:r>
              <a:rPr lang="en-US" altLang="zh-CN"/>
              <a:t>49%</a:t>
            </a:r>
            <a:r>
              <a:rPr lang="zh-CN" altLang="en-US"/>
              <a:t>的日子在盈利（亏钱的日子比赚钱的日子</a:t>
            </a:r>
            <a:r>
              <a:rPr lang="zh-CN" altLang="en-US"/>
              <a:t>多）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93800" y="4258310"/>
            <a:ext cx="56584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>
                <a:sym typeface="+mn-ea"/>
              </a:rPr>
              <a:t>3. VOI</a:t>
            </a:r>
            <a:r>
              <a:rPr lang="zh-CN" altLang="en-US">
                <a:sym typeface="+mn-ea"/>
              </a:rPr>
              <a:t>并没有考虑到不平衡的强度，可以增加更多的特征来描绘中间价的变化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改进策略及其</a:t>
            </a:r>
            <a:r>
              <a:rPr lang="zh-CN" altLang="en-US" dirty="0"/>
              <a:t>表现</a:t>
            </a:r>
            <a:endParaRPr lang="zh-CN" altLang="en-US" dirty="0"/>
          </a:p>
        </p:txBody>
      </p:sp>
      <p:sp>
        <p:nvSpPr>
          <p:cNvPr id="69" name="文本占位符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</a:rPr>
              <a:t>本节提出了基于深度不平衡，均值回归和价差的三个因子，并结合参数选择，得到改进后</a:t>
            </a:r>
            <a:r>
              <a:rPr lang="zh-CN" altLang="en-US" dirty="0">
                <a:solidFill>
                  <a:schemeClr val="accent2"/>
                </a:solidFill>
              </a:rPr>
              <a:t>的市场表现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b="1" dirty="0">
                  <a:solidFill>
                    <a:schemeClr val="accent1"/>
                  </a:solidFill>
                </a:rPr>
                <a:t>3</a:t>
              </a:r>
              <a:endParaRPr lang="zh-CN" altLang="en-US" sz="8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Order Imbalance Ratio (OIR)</a:t>
            </a:r>
            <a:endParaRPr lang="en-US" altLang="zh-CN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3745" y="996950"/>
            <a:ext cx="7881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t>VOI仅衡量不平衡的程度，不足以描述市场中交易者的行为。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01320" y="1600835"/>
            <a:ext cx="6666230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/>
              <a:t>Order Imbalance Ratio(OIR)</a:t>
            </a:r>
            <a:endParaRPr lang="en-US" b="1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目的：</a:t>
            </a:r>
            <a:r>
              <a:rPr lang="zh-CN" altLang="en-US"/>
              <a:t>研究交易者行为特征</a:t>
            </a:r>
            <a:endParaRPr lang="zh-CN" altLang="en-US" b="1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数学式：</a:t>
            </a:r>
            <a:endParaRPr lang="zh-CN" altLang="en-US" b="1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逻辑分析：</a:t>
            </a:r>
            <a:r>
              <a:rPr lang="en-US" altLang="zh-CN"/>
              <a:t>OIR</a:t>
            </a:r>
            <a:r>
              <a:rPr lang="zh-CN" altLang="en-US"/>
              <a:t>近于</a:t>
            </a:r>
            <a:r>
              <a:rPr lang="en-US" altLang="zh-CN"/>
              <a:t>1</a:t>
            </a:r>
            <a:r>
              <a:rPr lang="zh-CN" altLang="en-US"/>
              <a:t>，说明市场上买家数量</a:t>
            </a:r>
            <a:r>
              <a:rPr lang="en-US" altLang="zh-CN"/>
              <a:t>&gt;&gt;</a:t>
            </a:r>
            <a:r>
              <a:rPr lang="zh-CN" altLang="en-US"/>
              <a:t>卖家数量</a:t>
            </a:r>
            <a:endParaRPr lang="zh-CN" altLang="en-US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数学分析：</a:t>
            </a:r>
            <a:endParaRPr lang="zh-CN" altLang="en-US" b="1"/>
          </a:p>
          <a:p>
            <a:pPr marL="1200150" lvl="2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自回归结果类似于</a:t>
            </a:r>
            <a:r>
              <a:rPr lang="en-US" altLang="zh-CN"/>
              <a:t>OI</a:t>
            </a:r>
            <a:endParaRPr lang="en-US" altLang="zh-CN"/>
          </a:p>
          <a:p>
            <a:pPr marL="1200150" lvl="2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与同期价格变化呈现负相关</a:t>
            </a:r>
            <a:r>
              <a:rPr lang="en-US" altLang="zh-CN"/>
              <a:t> (</a:t>
            </a:r>
            <a:r>
              <a:rPr lang="zh-CN" altLang="en-US"/>
              <a:t>与</a:t>
            </a:r>
            <a:r>
              <a:rPr lang="en-US" altLang="zh-CN"/>
              <a:t>OI</a:t>
            </a:r>
            <a:r>
              <a:rPr lang="zh-CN" altLang="en-US"/>
              <a:t>结果相反</a:t>
            </a:r>
            <a:r>
              <a:rPr lang="en-US" altLang="zh-CN"/>
              <a:t>)——</a:t>
            </a:r>
            <a:r>
              <a:rPr lang="zh-CN" altLang="en-US"/>
              <a:t>揭示出当价格下降时，有更多的人愿意</a:t>
            </a:r>
            <a:r>
              <a:rPr lang="zh-CN" altLang="en-US"/>
              <a:t>来买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11814" t="15798"/>
          <a:stretch>
            <a:fillRect/>
          </a:stretch>
        </p:blipFill>
        <p:spPr>
          <a:xfrm>
            <a:off x="2188845" y="2553970"/>
            <a:ext cx="1858010" cy="6870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6191" t="12003" r="-964"/>
          <a:stretch>
            <a:fillRect/>
          </a:stretch>
        </p:blipFill>
        <p:spPr>
          <a:xfrm>
            <a:off x="7330440" y="837565"/>
            <a:ext cx="3998595" cy="25857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440" y="3523615"/>
            <a:ext cx="4030345" cy="26333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30070" y="15621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055" y="43815"/>
            <a:ext cx="8335010" cy="598805"/>
          </a:xfrm>
        </p:spPr>
        <p:txBody>
          <a:bodyPr/>
          <a:lstStyle/>
          <a:p>
            <a:r>
              <a:rPr lang="en-US" dirty="0">
                <a:sym typeface="+mn-ea"/>
              </a:rPr>
              <a:t>Mid-price B</a:t>
            </a:r>
            <a:r>
              <a:rPr lang="en-US" dirty="0">
                <a:sym typeface="+mn-ea"/>
              </a:rPr>
              <a:t>ias (MPB)</a:t>
            </a:r>
            <a:endParaRPr 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1335" y="921385"/>
            <a:ext cx="583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VOI</a:t>
            </a:r>
            <a:r>
              <a:rPr lang="zh-CN" altLang="en-US"/>
              <a:t>无法反映购买信息是由买方驱动的，还是卖方驱动</a:t>
            </a:r>
            <a:r>
              <a:rPr lang="zh-CN" altLang="en-US"/>
              <a:t>的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0250" y="2670175"/>
            <a:ext cx="2209800" cy="8851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15510" y="1429385"/>
            <a:ext cx="702818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/>
              <a:t>Order Imbalance Ratio(OIR)</a:t>
            </a:r>
            <a:endParaRPr lang="en-US" b="1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目的：</a:t>
            </a:r>
            <a:r>
              <a:rPr lang="zh-CN" altLang="en-US"/>
              <a:t>研究</a:t>
            </a:r>
            <a:r>
              <a:rPr lang="en-US" altLang="zh-CN"/>
              <a:t>Trade Imbalance</a:t>
            </a:r>
            <a:r>
              <a:rPr lang="zh-CN" altLang="en-US"/>
              <a:t>带来的影响</a:t>
            </a:r>
            <a:endParaRPr lang="zh-CN" altLang="en-US" b="1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数学式：</a:t>
            </a:r>
            <a:endParaRPr lang="zh-CN" altLang="en-US" b="1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逻辑分析：</a:t>
            </a:r>
            <a:r>
              <a:rPr lang="en-US"/>
              <a:t>Rt</a:t>
            </a:r>
            <a:r>
              <a:rPr lang="zh-CN" altLang="en-US"/>
              <a:t>越大，交易价越接近于</a:t>
            </a:r>
            <a:r>
              <a:rPr lang="en-US" altLang="zh-CN"/>
              <a:t>ask price</a:t>
            </a:r>
            <a:r>
              <a:rPr lang="zh-CN" altLang="en-US"/>
              <a:t>，越为</a:t>
            </a:r>
            <a:r>
              <a:rPr lang="zh-CN" altLang="en-US"/>
              <a:t>买方驱动</a:t>
            </a:r>
            <a:endParaRPr lang="en-US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数学分析：</a:t>
            </a:r>
            <a:endParaRPr lang="zh-CN" altLang="en-US" b="1"/>
          </a:p>
          <a:p>
            <a:pPr marL="1200150" lvl="2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Rt </a:t>
            </a:r>
            <a:r>
              <a:rPr lang="zh-CN" altLang="en-US"/>
              <a:t>均值回归（设计假设检验，发现有</a:t>
            </a:r>
            <a:r>
              <a:rPr lang="en-US" altLang="zh-CN"/>
              <a:t>99%</a:t>
            </a:r>
            <a:r>
              <a:rPr lang="zh-CN" altLang="en-US"/>
              <a:t>的把我认为其满足均值回归）</a:t>
            </a:r>
            <a:endParaRPr lang="zh-CN" altLang="en-US"/>
          </a:p>
          <a:p>
            <a:pPr marL="1200150" lvl="2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假设</a:t>
            </a:r>
            <a:r>
              <a:rPr lang="en-US" altLang="zh-CN"/>
              <a:t>Rt </a:t>
            </a:r>
            <a:r>
              <a:rPr lang="zh-CN" altLang="en-US"/>
              <a:t>回归到</a:t>
            </a:r>
            <a:r>
              <a:rPr lang="en-US" altLang="zh-CN"/>
              <a:t>0</a:t>
            </a:r>
            <a:r>
              <a:rPr lang="zh-CN" altLang="en-US"/>
              <a:t>，若</a:t>
            </a:r>
            <a:r>
              <a:rPr lang="en-US" altLang="zh-CN"/>
              <a:t>Rt&gt;0</a:t>
            </a:r>
            <a:r>
              <a:rPr lang="zh-CN" altLang="en-US"/>
              <a:t>，则中间价将会上涨并回归到平均交易价格；反之，将回落到</a:t>
            </a:r>
            <a:r>
              <a:rPr lang="zh-CN" altLang="en-US"/>
              <a:t>平均交易价格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930" y="2842895"/>
            <a:ext cx="3016250" cy="539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l="2879" t="2333" r="1560"/>
          <a:stretch>
            <a:fillRect/>
          </a:stretch>
        </p:blipFill>
        <p:spPr>
          <a:xfrm>
            <a:off x="782320" y="1429385"/>
            <a:ext cx="3614420" cy="24695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" y="4038600"/>
            <a:ext cx="3661410" cy="22180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055" y="43815"/>
            <a:ext cx="8335010" cy="598805"/>
          </a:xfrm>
        </p:spPr>
        <p:txBody>
          <a:bodyPr/>
          <a:lstStyle/>
          <a:p>
            <a:r>
              <a:rPr lang="zh-CN" altLang="en-US">
                <a:sym typeface="+mn-ea"/>
              </a:rPr>
              <a:t>Bid-Ask Spread</a:t>
            </a:r>
            <a:endParaRPr lang="en-US" altLang="zh-CN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1335" y="921385"/>
            <a:ext cx="588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Bid-Ask Spread</a:t>
            </a:r>
            <a:r>
              <a:rPr lang="zh-CN" altLang="en-US"/>
              <a:t>作为调节因子，对模型原有因子</a:t>
            </a:r>
            <a:r>
              <a:rPr lang="zh-CN" altLang="en-US"/>
              <a:t>进行修正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635500" y="1429385"/>
            <a:ext cx="702818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>
                <a:sym typeface="+mn-ea"/>
              </a:rPr>
              <a:t>Bid-Ask Spread</a:t>
            </a:r>
            <a:r>
              <a:rPr lang="zh-CN" altLang="en-US" b="1">
                <a:sym typeface="+mn-ea"/>
              </a:rPr>
              <a:t>：</a:t>
            </a:r>
            <a:endParaRPr lang="en-US" b="1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目的：</a:t>
            </a:r>
            <a:r>
              <a:t>衡量流动性</a:t>
            </a:r>
            <a:r>
              <a:rPr lang="zh-CN"/>
              <a:t>，并调节不同流动性水平</a:t>
            </a:r>
            <a:r>
              <a:rPr lang="zh-CN"/>
              <a:t>下的回归因子</a:t>
            </a:r>
            <a:endParaRPr lang="zh-CN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数学式：</a:t>
            </a:r>
            <a:endParaRPr lang="en-US" altLang="zh-CN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逻辑分析：</a:t>
            </a:r>
            <a:r>
              <a:rPr lang="zh-CN" altLang="en-US"/>
              <a:t>Bid-Ask Spread 越大，越难交易</a:t>
            </a:r>
            <a:endParaRPr lang="en-US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数学分析：</a:t>
            </a:r>
            <a:endParaRPr lang="zh-CN" altLang="en-US" b="1"/>
          </a:p>
          <a:p>
            <a:pPr marL="1200150" lvl="2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abs(</a:t>
            </a:r>
            <a:r>
              <a:rPr lang="zh-CN" altLang="en-US">
                <a:sym typeface="+mn-ea"/>
              </a:rPr>
              <a:t>Bid-Ask Spread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 越大</a:t>
            </a:r>
            <a:r>
              <a:rPr lang="en-US" altLang="zh-CN">
                <a:sym typeface="+mn-ea"/>
              </a:rPr>
              <a:t>, </a:t>
            </a:r>
            <a:r>
              <a:rPr lang="zh-CN" altLang="en-US">
                <a:sym typeface="+mn-ea"/>
              </a:rPr>
              <a:t>平均价格变化越近于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，对交易可能</a:t>
            </a:r>
            <a:r>
              <a:rPr lang="zh-CN" altLang="en-US">
                <a:sym typeface="+mn-ea"/>
              </a:rPr>
              <a:t>不利</a:t>
            </a:r>
            <a:endParaRPr lang="zh-CN" altLang="en-US">
              <a:sym typeface="+mn-ea"/>
            </a:endParaRPr>
          </a:p>
          <a:p>
            <a:pPr marL="1200150" lvl="2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较大的</a:t>
            </a:r>
            <a:r>
              <a:rPr lang="en-US" altLang="zh-CN"/>
              <a:t>VOI</a:t>
            </a:r>
            <a:r>
              <a:rPr lang="zh-CN" altLang="en-US"/>
              <a:t>和较小的</a:t>
            </a:r>
            <a:r>
              <a:rPr lang="en-US" altLang="zh-CN"/>
              <a:t> abs(</a:t>
            </a:r>
            <a:r>
              <a:rPr lang="zh-CN" altLang="en-US">
                <a:sym typeface="+mn-ea"/>
              </a:rPr>
              <a:t>Bid-Ask Spread</a:t>
            </a:r>
            <a:r>
              <a:rPr lang="en-US" altLang="zh-CN">
                <a:sym typeface="+mn-ea"/>
              </a:rPr>
              <a:t>) </a:t>
            </a:r>
            <a:r>
              <a:rPr lang="zh-CN" altLang="en-US">
                <a:sym typeface="+mn-ea"/>
              </a:rPr>
              <a:t>有关</a:t>
            </a:r>
            <a:r>
              <a:rPr lang="zh-CN" altLang="en-US">
                <a:solidFill>
                  <a:schemeClr val="accent6"/>
                </a:solidFill>
                <a:sym typeface="+mn-ea"/>
              </a:rPr>
              <a:t>（与其他部分学者研究结论相反，作者认为原因在于我们使用的是高频数据，而非日整合的数据）</a:t>
            </a:r>
            <a:endParaRPr lang="zh-CN" altLang="en-US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6515" y="2346325"/>
            <a:ext cx="1522095" cy="336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65" y="1429385"/>
            <a:ext cx="3843020" cy="24974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65" y="3947795"/>
            <a:ext cx="3843020" cy="23285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改进模型</a:t>
            </a:r>
            <a:r>
              <a:rPr lang="zh-CN" altLang="en-US">
                <a:sym typeface="+mn-ea"/>
              </a:rPr>
              <a:t>介绍</a:t>
            </a:r>
            <a:endParaRPr lang="zh-CN" altLang="en-US"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809625" y="2373630"/>
                <a:ext cx="10411460" cy="225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 fontAlgn="auto">
                  <a:lnSpc>
                    <a:spcPct val="150000"/>
                  </a:lnSpc>
                </a:pPr>
                <a:r>
                  <a:rPr lang="zh-CN" altLang="en-US" b="1"/>
                  <a:t>符号说明：</a:t>
                </a:r>
                <a:br>
                  <a:rPr lang="zh-CN" altLang="en-US"/>
                </a:br>
                <a:r>
                  <a:rPr lang="en-US" altLang="zh-CN"/>
                  <a:t>	1.</a:t>
                </a:r>
                <a:r>
                  <a:rPr lang="zh-CN" alt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bar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𝛥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𝑀</m:t>
                            </m:r>
                          </m:e>
                        </m:ba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预测窗口为</a:t>
                </a:r>
                <a:r>
                  <a:rPr lang="en-US" altLang="zh-CN"/>
                  <a:t>k</a:t>
                </a:r>
                <a:r>
                  <a:rPr lang="zh-CN" altLang="en-US"/>
                  <a:t>个时间步下的平均中间价变化，</a:t>
                </a:r>
                <a:endParaRPr lang="zh-CN" altLang="en-US"/>
              </a:p>
              <a:p>
                <a:pPr algn="l" fontAlgn="auto">
                  <a:lnSpc>
                    <a:spcPct val="150000"/>
                  </a:lnSpc>
                </a:pPr>
                <a:r>
                  <a:rPr lang="en-US" altLang="zh-CN"/>
                  <a:t>	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zh-CN" altLang="en-US">
                    <a:latin typeface="Arial" panose="020B0604020202020204" pitchFamily="34" charset="0"/>
                    <a:cs typeface="Arial" panose="020B0604020202020204" pitchFamily="34" charset="0"/>
                  </a:rPr>
                  <a:t>都表示当前时点下的瞬时值</a:t>
                </a:r>
                <a:endParaRPr lang="en-US" altLang="zh-CN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 fontAlgn="auto">
                  <a:lnSpc>
                    <a:spcPct val="150000"/>
                  </a:lnSpc>
                </a:pPr>
                <a:r>
                  <a:rPr lang="zh-CN" alt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方法：</a:t>
                </a:r>
                <a:r>
                  <a:rPr lang="zh-CN" altLang="en-US">
                    <a:latin typeface="Arial" panose="020B0604020202020204" pitchFamily="34" charset="0"/>
                    <a:cs typeface="Arial" panose="020B0604020202020204" pitchFamily="34" charset="0"/>
                  </a:rPr>
                  <a:t>普通</a:t>
                </a:r>
                <a:r>
                  <a:rPr lang="zh-CN" altLang="en-US">
                    <a:latin typeface="Arial" panose="020B0604020202020204" pitchFamily="34" charset="0"/>
                    <a:cs typeface="Arial" panose="020B0604020202020204" pitchFamily="34" charset="0"/>
                  </a:rPr>
                  <a:t>最小二乘法</a:t>
                </a: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 fontAlgn="auto">
                  <a:lnSpc>
                    <a:spcPct val="150000"/>
                  </a:lnSpc>
                </a:pPr>
                <a:r>
                  <a:rPr lang="zh-CN" alt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运用：</a:t>
                </a:r>
                <a:r>
                  <a:rPr lang="zh-CN" altLang="en-US">
                    <a:latin typeface="Arial" panose="020B0604020202020204" pitchFamily="34" charset="0"/>
                    <a:cs typeface="Arial" panose="020B0604020202020204" pitchFamily="34" charset="0"/>
                  </a:rPr>
                  <a:t>此处仍然设置k为20，L为5，以和基本模型结果进行比较</a:t>
                </a: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25" y="2373630"/>
                <a:ext cx="10411460" cy="225996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90" y="1080135"/>
            <a:ext cx="4977130" cy="9251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175" y="2845435"/>
            <a:ext cx="2877185" cy="4298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665" y="5001895"/>
            <a:ext cx="3582670" cy="83312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 flipV="1">
            <a:off x="-10795" y="4727575"/>
            <a:ext cx="1219200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964180" y="5234305"/>
            <a:ext cx="1194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改进前：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改进模型分析和市场</a:t>
            </a:r>
            <a:r>
              <a:rPr lang="zh-CN" dirty="0">
                <a:sym typeface="+mn-ea"/>
              </a:rPr>
              <a:t>表现</a:t>
            </a:r>
            <a:endParaRPr lang="zh-CN" dirty="0"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 rot="10800000" flipV="1">
                <a:off x="5311775" y="1401445"/>
                <a:ext cx="6350000" cy="38715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1200150" lvl="2" indent="-28575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1">
                    <a:sym typeface="+mn-ea"/>
                  </a:rPr>
                  <a:t>改进模型分析</a:t>
                </a:r>
                <a:endParaRPr lang="zh-CN" altLang="en-US" b="1">
                  <a:sym typeface="+mn-ea"/>
                </a:endParaRPr>
              </a:p>
              <a:p>
                <a:pPr marL="1657350" lvl="3" indent="-28575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sym typeface="+mn-ea"/>
                  </a:rPr>
                  <a:t>显著正相关</a:t>
                </a:r>
                <a:r>
                  <a:rPr lang="en-US" altLang="zh-CN">
                    <a:sym typeface="+mn-ea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𝑂𝐼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>
                    <a:sym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𝑂𝐼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>
                    <a:sym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>
                    <a:sym typeface="+mn-ea"/>
                  </a:rPr>
                  <a:t>,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p>
                    </m:sSubSup>
                  </m:oMath>
                </a14:m>
                <a:endParaRPr lang="zh-CN" altLang="en-US">
                  <a:sym typeface="+mn-ea"/>
                </a:endParaRPr>
              </a:p>
              <a:p>
                <a:pPr marL="1657350" lvl="3" indent="-28575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sym typeface="+mn-ea"/>
                  </a:rPr>
                  <a:t>显著负相关</a:t>
                </a:r>
                <a:r>
                  <a:rPr lang="en-US" altLang="zh-CN">
                    <a:sym typeface="+mn-ea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𝑂𝐼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>
                    <a:sym typeface="+mn-ea"/>
                  </a:rPr>
                  <a:t>, 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>
                    <a:sym typeface="+mn-ea"/>
                  </a:rPr>
                  <a:t>, 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p>
                    </m:sSubSup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657350" lvl="3" indent="-28575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>
                  <a:sym typeface="+mn-ea"/>
                </a:endParaRPr>
              </a:p>
              <a:p>
                <a:pPr marL="1200150" lvl="2" indent="-285750" algn="l" fontAlgn="auto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zh-CN" altLang="en-US" b="1">
                    <a:sym typeface="+mn-ea"/>
                  </a:rPr>
                  <a:t>市场表现</a:t>
                </a:r>
                <a:endParaRPr lang="zh-CN" altLang="en-US" b="1">
                  <a:sym typeface="+mn-ea"/>
                </a:endParaRPr>
              </a:p>
              <a:p>
                <a:pPr marL="1657350" lvl="3" indent="-28575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sym typeface="+mn-ea"/>
                  </a:rPr>
                  <a:t>改进模型平均日利润50369元</a:t>
                </a:r>
                <a:r>
                  <a:rPr lang="en-US" altLang="zh-CN">
                    <a:sym typeface="+mn-ea"/>
                  </a:rPr>
                  <a:t> (</a:t>
                </a:r>
                <a:r>
                  <a:rPr lang="zh-CN" altLang="en-US">
                    <a:sym typeface="+mn-ea"/>
                  </a:rPr>
                  <a:t>之前</a:t>
                </a:r>
                <a:r>
                  <a:rPr lang="zh-CN" altLang="en-US">
                    <a:sym typeface="+mn-ea"/>
                  </a:rPr>
                  <a:t>模型的平均日利润19528元</a:t>
                </a:r>
                <a:r>
                  <a:rPr lang="en-US" altLang="zh-CN">
                    <a:sym typeface="+mn-ea"/>
                  </a:rPr>
                  <a:t>)</a:t>
                </a:r>
                <a:endParaRPr lang="zh-CN" altLang="en-US">
                  <a:sym typeface="+mn-ea"/>
                </a:endParaRPr>
              </a:p>
              <a:p>
                <a:pPr marL="1657350" lvl="3" indent="-28575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sym typeface="+mn-ea"/>
                  </a:rPr>
                  <a:t>假设检验结果表示，改进模型确实比原模型盈利</a:t>
                </a:r>
                <a:r>
                  <a:rPr lang="zh-CN" altLang="en-US">
                    <a:sym typeface="+mn-ea"/>
                  </a:rPr>
                  <a:t>更多</a:t>
                </a:r>
                <a:endParaRPr lang="zh-CN" altLang="en-US">
                  <a:sym typeface="+mn-ea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5311775" y="1401445"/>
                <a:ext cx="6350000" cy="38715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06830"/>
            <a:ext cx="5751830" cy="39662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背景介绍</a:t>
            </a:r>
            <a:endParaRPr lang="zh-CN" altLang="en-US" dirty="0"/>
          </a:p>
        </p:txBody>
      </p:sp>
      <p:sp>
        <p:nvSpPr>
          <p:cNvPr id="69" name="文本占位符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</a:rPr>
              <a:t>本节介绍需要的背景知识，着重介绍了基本因子</a:t>
            </a:r>
            <a:r>
              <a:rPr lang="en-US" altLang="zh-CN" dirty="0">
                <a:solidFill>
                  <a:schemeClr val="accent2"/>
                </a:solidFill>
              </a:rPr>
              <a:t>VOI</a:t>
            </a:r>
            <a:r>
              <a:rPr lang="zh-CN" altLang="en-US" dirty="0">
                <a:solidFill>
                  <a:schemeClr val="accent2"/>
                </a:solidFill>
              </a:rPr>
              <a:t>以及其</a:t>
            </a:r>
            <a:r>
              <a:rPr lang="zh-CN" altLang="en-US" dirty="0">
                <a:solidFill>
                  <a:schemeClr val="accent2"/>
                </a:solidFill>
              </a:rPr>
              <a:t>特性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b="1" dirty="0">
                  <a:solidFill>
                    <a:schemeClr val="accent1"/>
                  </a:solidFill>
                </a:rPr>
                <a:t>1</a:t>
              </a:r>
              <a:endParaRPr lang="zh-CN" altLang="en-US" sz="8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0165" y="766445"/>
            <a:ext cx="2926715" cy="701675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参数选择：系数</a:t>
            </a:r>
            <a:r>
              <a:rPr lang="zh-CN" altLang="en-US">
                <a:sym typeface="+mn-ea"/>
              </a:rPr>
              <a:t>改进</a:t>
            </a:r>
            <a:endParaRPr lang="zh-CN" altLang="en-US"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43230" y="826135"/>
            <a:ext cx="101949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/>
              <a:t>考虑到改进后指标都有很强的自相关性，此处对过去</a:t>
            </a:r>
            <a:r>
              <a:rPr lang="en-US" altLang="zh-CN"/>
              <a:t>p</a:t>
            </a:r>
            <a:r>
              <a:rPr lang="zh-CN" altLang="en-US"/>
              <a:t>天的系数做加权移动平均，</a:t>
            </a:r>
            <a:r>
              <a:rPr lang="zh-CN" altLang="en-US"/>
              <a:t>有</a:t>
            </a:r>
            <a:endParaRPr lang="zh-CN" altLang="en-US"/>
          </a:p>
          <a:p>
            <a:pPr algn="l" fontAlgn="auto">
              <a:lnSpc>
                <a:spcPct val="150000"/>
              </a:lnSpc>
            </a:pPr>
            <a:r>
              <a:rPr lang="zh-CN" altLang="en-US"/>
              <a:t>结果显示，两天简单移动平均</a:t>
            </a:r>
            <a:r>
              <a:rPr lang="en-US" altLang="zh-CN"/>
              <a:t>(</a:t>
            </a:r>
            <a:r>
              <a:rPr lang="zh-CN" altLang="en-US"/>
              <a:t>求均值</a:t>
            </a:r>
            <a:r>
              <a:rPr lang="en-US" altLang="zh-CN"/>
              <a:t>)</a:t>
            </a:r>
            <a:r>
              <a:rPr lang="zh-CN" altLang="en-US"/>
              <a:t>表现比</a:t>
            </a:r>
            <a:r>
              <a:rPr lang="en-US" altLang="zh-CN"/>
              <a:t> </a:t>
            </a:r>
            <a:r>
              <a:rPr lang="zh-CN" altLang="en-US"/>
              <a:t>无加权，加权移动平均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n&gt;2</a:t>
            </a:r>
            <a:r>
              <a:rPr lang="zh-CN" altLang="en-US"/>
              <a:t>天移动平均表现</a:t>
            </a:r>
            <a:r>
              <a:rPr lang="zh-CN" altLang="en-US"/>
              <a:t>要好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190" y="1748155"/>
            <a:ext cx="7132955" cy="45205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参数选择：延迟</a:t>
            </a:r>
            <a:r>
              <a:rPr lang="en-US" altLang="zh-CN">
                <a:sym typeface="+mn-ea"/>
              </a:rPr>
              <a:t>L</a:t>
            </a:r>
            <a:r>
              <a:rPr lang="zh-CN" altLang="en-US">
                <a:sym typeface="+mn-ea"/>
              </a:rPr>
              <a:t>和时间窗口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改进</a:t>
            </a:r>
            <a:endParaRPr lang="zh-CN" altLang="en-US"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656830" y="777875"/>
            <a:ext cx="408432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/>
              <a:t>我们</a:t>
            </a:r>
            <a:r>
              <a:t>调整的VOI和OIR变量的各种延迟</a:t>
            </a:r>
            <a:r>
              <a:rPr lang="en-US"/>
              <a:t>L</a:t>
            </a:r>
            <a:r>
              <a:t>来测试策略</a:t>
            </a:r>
            <a:r>
              <a:rPr lang="zh-CN"/>
              <a:t>，并用</a:t>
            </a:r>
            <a:r>
              <a:rPr lang="en-US" altLang="zh-CN"/>
              <a:t>AIC</a:t>
            </a:r>
            <a:r>
              <a:rPr lang="zh-CN" altLang="en-US"/>
              <a:t>来衡量拟合优度</a:t>
            </a:r>
            <a:r>
              <a:rPr lang="en-US" altLang="zh-CN"/>
              <a:t> (</a:t>
            </a:r>
            <a:r>
              <a:rPr lang="zh-CN" altLang="en-US"/>
              <a:t>越小越好</a:t>
            </a:r>
            <a:r>
              <a:rPr lang="en-US" altLang="zh-CN"/>
              <a:t>)</a:t>
            </a:r>
            <a:endParaRPr lang="en-US" altLang="zh-CN"/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数据显示</a:t>
            </a:r>
            <a:r>
              <a:rPr lang="en-US" altLang="zh-CN"/>
              <a:t>lag-7</a:t>
            </a:r>
            <a:r>
              <a:rPr lang="zh-CN" altLang="en-US"/>
              <a:t>的拟合优度最好，但盈利略低于</a:t>
            </a:r>
            <a:r>
              <a:rPr lang="en-US" altLang="zh-CN"/>
              <a:t>lag-5</a:t>
            </a:r>
            <a:r>
              <a:rPr lang="zh-CN" altLang="en-US"/>
              <a:t>，说明</a:t>
            </a:r>
            <a:r>
              <a:rPr lang="zh-CN" altLang="en-US" b="1"/>
              <a:t>模型拟合度和盈利无必然联系</a:t>
            </a:r>
            <a:r>
              <a:rPr lang="zh-CN" altLang="en-US" sz="1600">
                <a:solidFill>
                  <a:schemeClr val="accent6"/>
                </a:solidFill>
              </a:rPr>
              <a:t>（为方便</a:t>
            </a:r>
            <a:r>
              <a:rPr lang="en-US" altLang="zh-CN" sz="1600">
                <a:solidFill>
                  <a:schemeClr val="accent6"/>
                </a:solidFill>
              </a:rPr>
              <a:t>, </a:t>
            </a:r>
            <a:r>
              <a:rPr lang="zh-CN" altLang="en-US" sz="1600">
                <a:solidFill>
                  <a:schemeClr val="accent6"/>
                </a:solidFill>
              </a:rPr>
              <a:t>后取</a:t>
            </a:r>
            <a:r>
              <a:rPr lang="en-US" altLang="zh-CN" sz="1600">
                <a:solidFill>
                  <a:schemeClr val="accent6"/>
                </a:solidFill>
              </a:rPr>
              <a:t>lag-5</a:t>
            </a:r>
            <a:r>
              <a:rPr lang="zh-CN" altLang="en-US" sz="1600">
                <a:solidFill>
                  <a:schemeClr val="accent6"/>
                </a:solidFill>
              </a:rPr>
              <a:t>）</a:t>
            </a:r>
            <a:endParaRPr lang="zh-CN" altLang="en-US" sz="1600">
              <a:solidFill>
                <a:schemeClr val="accent6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1516" t="4703" r="5313" b="3418"/>
          <a:stretch>
            <a:fillRect/>
          </a:stretch>
        </p:blipFill>
        <p:spPr>
          <a:xfrm>
            <a:off x="318770" y="1003300"/>
            <a:ext cx="7338060" cy="2133600"/>
          </a:xfrm>
          <a:prstGeom prst="rect">
            <a:avLst/>
          </a:prstGeom>
        </p:spPr>
      </p:pic>
      <p:pic>
        <p:nvPicPr>
          <p:cNvPr id="8" name="图片 7" descr="批注 2022-08-23 175859"/>
          <p:cNvPicPr>
            <a:picLocks noChangeAspect="1"/>
          </p:cNvPicPr>
          <p:nvPr/>
        </p:nvPicPr>
        <p:blipFill>
          <a:blip r:embed="rId2"/>
          <a:srcRect t="2776"/>
          <a:stretch>
            <a:fillRect/>
          </a:stretch>
        </p:blipFill>
        <p:spPr>
          <a:xfrm>
            <a:off x="6574155" y="3362325"/>
            <a:ext cx="5321300" cy="30581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7535" y="3599180"/>
            <a:ext cx="5864860" cy="2538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/>
              <a:t>预测窗口</a:t>
            </a:r>
            <a:r>
              <a:rPr lang="en-US" altLang="zh-CN" sz="1800"/>
              <a:t>k</a:t>
            </a:r>
            <a:r>
              <a:rPr lang="zh-CN" altLang="en-US" sz="1800"/>
              <a:t>与门槛</a:t>
            </a:r>
            <a:r>
              <a:rPr lang="en-US" altLang="zh-CN" sz="1800"/>
              <a:t>q</a:t>
            </a:r>
            <a:r>
              <a:rPr lang="zh-CN" altLang="en-US" sz="1800"/>
              <a:t>有很大联系</a:t>
            </a:r>
            <a:r>
              <a:rPr lang="en-US" altLang="zh-CN" sz="1800"/>
              <a:t> (q</a:t>
            </a:r>
            <a:r>
              <a:rPr lang="zh-CN" altLang="en-US" sz="1800"/>
              <a:t>为我们</a:t>
            </a:r>
            <a:r>
              <a:rPr lang="zh-CN" altLang="en-US" sz="1800"/>
              <a:t>提前设定的交易门槛</a:t>
            </a:r>
            <a:r>
              <a:rPr lang="en-US" altLang="zh-CN" sz="1800"/>
              <a:t>)</a:t>
            </a:r>
            <a:endParaRPr lang="zh-CN" altLang="en-US" sz="1800"/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/>
              <a:t>数据显示</a:t>
            </a:r>
            <a:r>
              <a:rPr lang="en-US" altLang="zh-CN" sz="1800"/>
              <a:t>(k, q) = (5, 0.15) </a:t>
            </a:r>
            <a:r>
              <a:rPr lang="zh-CN" altLang="en-US" sz="1800"/>
              <a:t>时能得到最大的日平均利润</a:t>
            </a:r>
            <a:r>
              <a:rPr lang="zh-CN" altLang="en-US" sz="1600">
                <a:solidFill>
                  <a:schemeClr val="accent6"/>
                </a:solidFill>
                <a:sym typeface="+mn-ea"/>
              </a:rPr>
              <a:t>（为方便, 后取(k, q) = (5, 0.15)）</a:t>
            </a:r>
            <a:endParaRPr lang="zh-CN" altLang="en-US" sz="1600">
              <a:solidFill>
                <a:schemeClr val="accent6"/>
              </a:solidFill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/>
              <a:t>尽管改变系数的权重和延迟</a:t>
            </a:r>
            <a:r>
              <a:rPr lang="en-US" altLang="zh-CN" sz="1800"/>
              <a:t>L</a:t>
            </a:r>
            <a:r>
              <a:rPr lang="zh-CN" altLang="en-US" sz="1800"/>
              <a:t>会影响</a:t>
            </a:r>
            <a:r>
              <a:rPr lang="en-US" altLang="zh-CN" sz="1800"/>
              <a:t>(k,q)</a:t>
            </a:r>
            <a:r>
              <a:rPr lang="zh-CN" altLang="en-US" sz="1800"/>
              <a:t>的选择，但初步实验结果显示，在统计意义上不影响</a:t>
            </a:r>
            <a:r>
              <a:rPr lang="en-US" altLang="zh-CN" sz="1800"/>
              <a:t>(k,q)</a:t>
            </a:r>
            <a:r>
              <a:rPr lang="zh-CN" altLang="en-US" sz="1800"/>
              <a:t>的</a:t>
            </a:r>
            <a:r>
              <a:rPr lang="zh-CN" altLang="en-US" sz="1800"/>
              <a:t>选择</a:t>
            </a:r>
            <a:endParaRPr lang="zh-CN" altLang="en-US"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改进模型分析和市场</a:t>
            </a:r>
            <a:r>
              <a:rPr lang="zh-CN" dirty="0">
                <a:sym typeface="+mn-ea"/>
              </a:rPr>
              <a:t>表现</a:t>
            </a:r>
            <a:endParaRPr lang="zh-CN" dirty="0"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 rot="10800000" flipV="1">
                <a:off x="5311775" y="1401445"/>
                <a:ext cx="6350000" cy="38715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1200150" lvl="2" indent="-28575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1">
                    <a:sym typeface="+mn-ea"/>
                  </a:rPr>
                  <a:t>改进模型分析</a:t>
                </a:r>
                <a:endParaRPr lang="zh-CN" altLang="en-US" b="1">
                  <a:sym typeface="+mn-ea"/>
                </a:endParaRPr>
              </a:p>
              <a:p>
                <a:pPr marL="1657350" lvl="3" indent="-28575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sym typeface="+mn-ea"/>
                  </a:rPr>
                  <a:t>显著正相关</a:t>
                </a:r>
                <a:r>
                  <a:rPr lang="en-US" altLang="zh-CN">
                    <a:sym typeface="+mn-ea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𝑂𝐼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>
                    <a:sym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𝑂𝐼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>
                    <a:sym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>
                    <a:sym typeface="+mn-ea"/>
                  </a:rPr>
                  <a:t>,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p>
                    </m:sSubSup>
                  </m:oMath>
                </a14:m>
                <a:endParaRPr lang="zh-CN" altLang="en-US">
                  <a:sym typeface="+mn-ea"/>
                </a:endParaRPr>
              </a:p>
              <a:p>
                <a:pPr marL="1657350" lvl="3" indent="-28575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sym typeface="+mn-ea"/>
                  </a:rPr>
                  <a:t>显著负相关</a:t>
                </a:r>
                <a:r>
                  <a:rPr lang="en-US" altLang="zh-CN">
                    <a:sym typeface="+mn-ea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𝑂𝐼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>
                    <a:sym typeface="+mn-ea"/>
                  </a:rPr>
                  <a:t>, 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>
                    <a:sym typeface="+mn-ea"/>
                  </a:rPr>
                  <a:t>, 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p>
                    </m:sSubSup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657350" lvl="3" indent="-28575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>
                  <a:sym typeface="+mn-ea"/>
                </a:endParaRPr>
              </a:p>
              <a:p>
                <a:pPr marL="1200150" lvl="2" indent="-285750" algn="l" fontAlgn="auto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zh-CN" altLang="en-US" b="1">
                    <a:sym typeface="+mn-ea"/>
                  </a:rPr>
                  <a:t>市场表现</a:t>
                </a:r>
                <a:endParaRPr lang="zh-CN" altLang="en-US" b="1">
                  <a:sym typeface="+mn-ea"/>
                </a:endParaRPr>
              </a:p>
              <a:p>
                <a:pPr marL="1657350" lvl="3" indent="-28575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sym typeface="+mn-ea"/>
                  </a:rPr>
                  <a:t>改进模型平均日利润50369元</a:t>
                </a:r>
                <a:r>
                  <a:rPr lang="en-US" altLang="zh-CN">
                    <a:sym typeface="+mn-ea"/>
                  </a:rPr>
                  <a:t> (</a:t>
                </a:r>
                <a:r>
                  <a:rPr lang="zh-CN" altLang="en-US">
                    <a:sym typeface="+mn-ea"/>
                  </a:rPr>
                  <a:t>之前</a:t>
                </a:r>
                <a:r>
                  <a:rPr lang="zh-CN" altLang="en-US">
                    <a:sym typeface="+mn-ea"/>
                  </a:rPr>
                  <a:t>模型的平均日利润19528元</a:t>
                </a:r>
                <a:r>
                  <a:rPr lang="en-US" altLang="zh-CN">
                    <a:sym typeface="+mn-ea"/>
                  </a:rPr>
                  <a:t>)</a:t>
                </a:r>
                <a:endParaRPr lang="zh-CN" altLang="en-US">
                  <a:sym typeface="+mn-ea"/>
                </a:endParaRPr>
              </a:p>
              <a:p>
                <a:pPr marL="1657350" lvl="3" indent="-28575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sym typeface="+mn-ea"/>
                  </a:rPr>
                  <a:t>假设检验结果表示，改进模型确实比原模型盈利</a:t>
                </a:r>
                <a:r>
                  <a:rPr lang="zh-CN" altLang="en-US">
                    <a:sym typeface="+mn-ea"/>
                  </a:rPr>
                  <a:t>更多</a:t>
                </a:r>
                <a:endParaRPr lang="zh-CN" altLang="en-US">
                  <a:sym typeface="+mn-ea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5311775" y="1401445"/>
                <a:ext cx="6350000" cy="38715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06830"/>
            <a:ext cx="5751830" cy="39662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zh-CN" altLang="en-US" dirty="0"/>
          </a:p>
        </p:txBody>
      </p:sp>
      <p:sp>
        <p:nvSpPr>
          <p:cNvPr id="69" name="文本占位符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</a:rPr>
              <a:t>本节对前面内容做了总结，并指出文中策略的不足和未来可能的</a:t>
            </a:r>
            <a:r>
              <a:rPr lang="zh-CN" altLang="en-US" dirty="0">
                <a:solidFill>
                  <a:schemeClr val="accent2"/>
                </a:solidFill>
              </a:rPr>
              <a:t>研究方向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b="1" dirty="0">
                  <a:solidFill>
                    <a:schemeClr val="accent1"/>
                  </a:solidFill>
                </a:rPr>
                <a:t>4</a:t>
              </a:r>
              <a:endParaRPr lang="en-US" altLang="zh-CN" sz="8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737235" y="1090930"/>
            <a:ext cx="11113770" cy="480949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>
                <a:solidFill>
                  <a:schemeClr val="bg1"/>
                </a:solidFill>
                <a:sym typeface="+mn-ea"/>
              </a:rPr>
              <a:t>总结</a:t>
            </a:r>
            <a:endParaRPr 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77950" y="1326515"/>
            <a:ext cx="943546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000" b="1"/>
              <a:t>总结：</a:t>
            </a:r>
            <a:endParaRPr lang="zh-CN" altLang="en-US" sz="2000" b="1"/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本文在含</a:t>
            </a:r>
            <a:r>
              <a:rPr lang="en-US" altLang="zh-CN"/>
              <a:t>VOI</a:t>
            </a:r>
            <a:r>
              <a:rPr lang="zh-CN" altLang="en-US"/>
              <a:t>的原始模型基础上，提出了因子</a:t>
            </a:r>
            <a:r>
              <a:rPr lang="en-US" altLang="zh-CN"/>
              <a:t>OIR, MPB </a:t>
            </a:r>
            <a:r>
              <a:rPr lang="zh-CN" altLang="en-US"/>
              <a:t>和调整因子</a:t>
            </a:r>
            <a:r>
              <a:rPr lang="en-US" altLang="zh-CN"/>
              <a:t>bid-ask spread</a:t>
            </a:r>
            <a:r>
              <a:rPr lang="zh-CN" altLang="en-US"/>
              <a:t>，对原始模型进行改良。结果显示，改良后的结果相比原模型能在市场上获得更高收益</a:t>
            </a:r>
            <a:endParaRPr lang="zh-CN" altLang="en-US"/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本文结合了因子的自回归特性，考虑了不同时间窗口，延迟和交易门槛的参数选择，指出</a:t>
            </a:r>
            <a:r>
              <a:rPr lang="en-US" altLang="zh-CN"/>
              <a:t> </a:t>
            </a:r>
            <a:r>
              <a:rPr lang="zh-CN" altLang="en-US" b="1"/>
              <a:t>拟合结果好的模型在市场上表现</a:t>
            </a:r>
            <a:r>
              <a:rPr lang="en-US" altLang="zh-CN" b="1"/>
              <a:t>(</a:t>
            </a:r>
            <a:r>
              <a:rPr lang="zh-CN" altLang="en-US" b="1"/>
              <a:t>盈利能力</a:t>
            </a:r>
            <a:r>
              <a:rPr lang="en-US" altLang="zh-CN" b="1"/>
              <a:t>)</a:t>
            </a:r>
            <a:r>
              <a:rPr lang="zh-CN" altLang="en-US" b="1"/>
              <a:t>不一定好</a:t>
            </a:r>
            <a:endParaRPr lang="zh-CN" altLang="en-US" b="1"/>
          </a:p>
          <a:p>
            <a:pPr marL="0" lvl="1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000" b="1"/>
              <a:t>不足：</a:t>
            </a:r>
            <a:endParaRPr lang="zh-CN" altLang="en-US" sz="2000" b="1"/>
          </a:p>
          <a:p>
            <a:pPr marL="800100" lvl="2" indent="-34290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/>
              <a:t>金融市场并非无相互竞争的交易者，此时以最佳价格买入卖出的假设是不成立</a:t>
            </a:r>
            <a:r>
              <a:rPr lang="zh-CN" altLang="en-US" sz="1800"/>
              <a:t>的</a:t>
            </a:r>
            <a:endParaRPr lang="zh-CN" altLang="en-US" sz="1800"/>
          </a:p>
          <a:p>
            <a:pPr marL="800100" lvl="2" indent="-34290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/>
              <a:t>计算机自接收信息到计算结果</a:t>
            </a:r>
            <a:r>
              <a:rPr lang="zh-CN" altLang="en-US" sz="1800"/>
              <a:t>需要时间</a:t>
            </a:r>
            <a:endParaRPr lang="zh-CN" altLang="en-US" sz="1800"/>
          </a:p>
          <a:p>
            <a:pPr marL="800100" lvl="2" indent="-34290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/>
              <a:t>别人反向利用模型，操纵</a:t>
            </a:r>
            <a:r>
              <a:rPr lang="en-US" altLang="zh-CN" sz="1800"/>
              <a:t>bid price</a:t>
            </a:r>
            <a:r>
              <a:rPr lang="zh-CN" altLang="en-US" sz="1800"/>
              <a:t>和</a:t>
            </a:r>
            <a:r>
              <a:rPr lang="en-US" altLang="zh-CN" sz="1800"/>
              <a:t>ask price (</a:t>
            </a:r>
            <a:r>
              <a:rPr lang="zh-CN" altLang="en-US" sz="1800"/>
              <a:t>如：快速挂单又快速撤销</a:t>
            </a:r>
            <a:r>
              <a:rPr lang="en-US" altLang="zh-CN" sz="1800"/>
              <a:t>)</a:t>
            </a:r>
            <a:endParaRPr lang="zh-CN" altLang="en-US" sz="1800"/>
          </a:p>
        </p:txBody>
      </p:sp>
      <p:sp>
        <p:nvSpPr>
          <p:cNvPr id="11" name="平行四边形 10"/>
          <p:cNvSpPr/>
          <p:nvPr/>
        </p:nvSpPr>
        <p:spPr>
          <a:xfrm>
            <a:off x="677545" y="956945"/>
            <a:ext cx="522605" cy="30353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" name="right-quote-sign_36811"/>
          <p:cNvSpPr>
            <a:spLocks noChangeAspect="1"/>
          </p:cNvSpPr>
          <p:nvPr/>
        </p:nvSpPr>
        <p:spPr bwMode="auto">
          <a:xfrm>
            <a:off x="11214735" y="5441950"/>
            <a:ext cx="636270" cy="61785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737235" y="1174750"/>
            <a:ext cx="11113770" cy="483870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>
                <a:solidFill>
                  <a:schemeClr val="bg1"/>
                </a:solidFill>
                <a:sym typeface="+mn-ea"/>
              </a:rPr>
              <a:t>未来</a:t>
            </a:r>
            <a:r>
              <a:rPr lang="zh-CN" dirty="0">
                <a:solidFill>
                  <a:schemeClr val="bg1"/>
                </a:solidFill>
                <a:sym typeface="+mn-ea"/>
              </a:rPr>
              <a:t>方向</a:t>
            </a:r>
            <a:endParaRPr 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440815" y="1394460"/>
            <a:ext cx="9705975" cy="4292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000" b="1"/>
              <a:t>未来方向：</a:t>
            </a:r>
            <a:endParaRPr lang="zh-CN" altLang="en-US" sz="2000" b="1"/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Order Imbalance </a:t>
            </a:r>
            <a:r>
              <a:rPr lang="zh-CN" altLang="en-US"/>
              <a:t>和</a:t>
            </a:r>
            <a:r>
              <a:rPr lang="en-US" altLang="zh-CN"/>
              <a:t> Intraday Volatility </a:t>
            </a:r>
            <a:r>
              <a:rPr lang="zh-CN" altLang="en-US"/>
              <a:t>之间有关系</a:t>
            </a:r>
            <a:r>
              <a:rPr lang="en-US" altLang="zh-CN"/>
              <a:t> (</a:t>
            </a:r>
            <a:r>
              <a:rPr lang="zh-CN" altLang="en-US"/>
              <a:t>如股市开盘</a:t>
            </a:r>
            <a:r>
              <a:rPr lang="en-US" altLang="zh-CN"/>
              <a:t>30min</a:t>
            </a:r>
            <a:r>
              <a:rPr lang="zh-CN" altLang="en-US"/>
              <a:t>内交易者的订单能带来很大的影响</a:t>
            </a:r>
            <a:r>
              <a:rPr lang="en-US" altLang="zh-CN"/>
              <a:t>)</a:t>
            </a:r>
            <a:r>
              <a:rPr lang="zh-CN" altLang="en-US"/>
              <a:t>，不同学者的研究结果不同，由此可用来加强现有因子</a:t>
            </a:r>
            <a:r>
              <a:rPr lang="en-US" altLang="zh-CN"/>
              <a:t> or </a:t>
            </a:r>
            <a:r>
              <a:rPr lang="zh-CN" altLang="en-US"/>
              <a:t>构造新的</a:t>
            </a:r>
            <a:r>
              <a:rPr lang="zh-CN" altLang="en-US"/>
              <a:t>因子</a:t>
            </a:r>
            <a:endParaRPr lang="zh-CN" altLang="en-US"/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参数选择上，构建在统计意义上更加复杂的模型，如使用</a:t>
            </a:r>
            <a:r>
              <a:rPr lang="en-US" altLang="zh-CN"/>
              <a:t>时间序列AR(k + 1)模型对响应变量(k步平均价格变化)进行建模</a:t>
            </a:r>
            <a:r>
              <a:rPr lang="zh-CN" altLang="en-US"/>
              <a:t>，或使用</a:t>
            </a:r>
            <a:r>
              <a:rPr lang="en-US" altLang="zh-CN"/>
              <a:t>Lasso Regression</a:t>
            </a:r>
            <a:r>
              <a:rPr lang="zh-CN" altLang="en-US"/>
              <a:t>改进简单</a:t>
            </a:r>
            <a:r>
              <a:rPr lang="zh-CN" altLang="en-US"/>
              <a:t>最小二乘法</a:t>
            </a:r>
            <a:endParaRPr lang="zh-CN" altLang="en-US"/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运用机器学习做决策，如</a:t>
            </a:r>
            <a:r>
              <a:t> </a:t>
            </a:r>
            <a:r>
              <a:rPr lang="en-US"/>
              <a:t>L</a:t>
            </a:r>
            <a:r>
              <a:t>ogistic </a:t>
            </a:r>
            <a:r>
              <a:rPr lang="en-US"/>
              <a:t>R</a:t>
            </a:r>
            <a:r>
              <a:t>egression, </a:t>
            </a:r>
            <a:r>
              <a:rPr lang="en-US"/>
              <a:t>SVM </a:t>
            </a:r>
            <a:r>
              <a:rPr lang="zh-CN" altLang="en-US"/>
              <a:t>或</a:t>
            </a:r>
            <a:r>
              <a:rPr lang="en-US" altLang="zh-CN"/>
              <a:t> R</a:t>
            </a:r>
            <a:r>
              <a:t>andom </a:t>
            </a:r>
            <a:r>
              <a:rPr lang="en-US"/>
              <a:t>F</a:t>
            </a:r>
            <a:r>
              <a:t>orests</a:t>
            </a:r>
            <a:r>
              <a:rPr lang="zh-CN" altLang="en-US"/>
              <a:t>，此时数据集的分裂很重要</a:t>
            </a:r>
            <a:r>
              <a:rPr lang="en-US" altLang="zh-CN"/>
              <a:t> (</a:t>
            </a:r>
            <a:r>
              <a:rPr lang="zh-CN" altLang="en-US"/>
              <a:t>避免过拟合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1" name="平行四边形 10"/>
          <p:cNvSpPr/>
          <p:nvPr/>
        </p:nvSpPr>
        <p:spPr>
          <a:xfrm>
            <a:off x="737235" y="989965"/>
            <a:ext cx="522605" cy="30353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" name="right-quote-sign_36811"/>
          <p:cNvSpPr>
            <a:spLocks noChangeAspect="1"/>
          </p:cNvSpPr>
          <p:nvPr/>
        </p:nvSpPr>
        <p:spPr bwMode="auto">
          <a:xfrm>
            <a:off x="11214735" y="5554980"/>
            <a:ext cx="636270" cy="61785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感谢</a:t>
            </a:r>
            <a:r>
              <a:rPr lang="zh-CN" altLang="en-US" spc="600" dirty="0"/>
              <a:t>倾听</a:t>
            </a:r>
            <a:endParaRPr lang="zh-CN" altLang="en-US" spc="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552450" y="993140"/>
            <a:ext cx="11162665" cy="505142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>
                <a:solidFill>
                  <a:schemeClr val="bg1"/>
                </a:solidFill>
                <a:sym typeface="+mn-ea"/>
              </a:rPr>
              <a:t>背景</a:t>
            </a:r>
            <a:r>
              <a:rPr lang="zh-CN" dirty="0">
                <a:solidFill>
                  <a:schemeClr val="bg1"/>
                </a:solidFill>
                <a:sym typeface="+mn-ea"/>
              </a:rPr>
              <a:t>介绍</a:t>
            </a:r>
            <a:endParaRPr 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194435" y="1209675"/>
            <a:ext cx="9803130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/>
              <a:t>1. </a:t>
            </a:r>
            <a:r>
              <a:rPr lang="zh-CN" altLang="en-US"/>
              <a:t>高频交易</a:t>
            </a:r>
            <a:r>
              <a:rPr lang="en-US" altLang="zh-CN"/>
              <a:t>(HFT)</a:t>
            </a:r>
            <a:r>
              <a:rPr lang="zh-CN" altLang="en-US"/>
              <a:t>特点：高速度</a:t>
            </a:r>
            <a:r>
              <a:rPr lang="en-US" altLang="zh-CN"/>
              <a:t>(ms)</a:t>
            </a:r>
            <a:r>
              <a:rPr lang="zh-CN" altLang="en-US"/>
              <a:t>，多线程，短持有</a:t>
            </a:r>
            <a:r>
              <a:rPr lang="en-US" altLang="zh-CN"/>
              <a:t>(usu. &lt;1 </a:t>
            </a:r>
            <a:r>
              <a:rPr lang="en-US" altLang="zh-CN"/>
              <a:t>day)</a:t>
            </a:r>
            <a:endParaRPr lang="zh-CN" altLang="en-US" b="1"/>
          </a:p>
          <a:p>
            <a:pPr algn="l" fontAlgn="auto">
              <a:lnSpc>
                <a:spcPct val="150000"/>
              </a:lnSpc>
            </a:pPr>
            <a:endParaRPr lang="zh-CN" altLang="en-US" b="1"/>
          </a:p>
          <a:p>
            <a:pPr algn="l" fontAlgn="auto">
              <a:lnSpc>
                <a:spcPct val="150000"/>
              </a:lnSpc>
            </a:pPr>
            <a:r>
              <a:rPr lang="en-US" altLang="zh-CN"/>
              <a:t>2. Limit Order Book </a:t>
            </a:r>
            <a:r>
              <a:rPr lang="en-US"/>
              <a:t>(LOB)</a:t>
            </a:r>
            <a:r>
              <a:rPr lang="zh-CN" altLang="en-US"/>
              <a:t>：</a:t>
            </a:r>
            <a:endParaRPr lang="en-US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原理：允许交易人员按自己希望的价格，对特定的资产买</a:t>
            </a:r>
            <a:r>
              <a:rPr lang="en-US" altLang="zh-CN"/>
              <a:t>or</a:t>
            </a:r>
            <a:r>
              <a:rPr lang="zh-CN" altLang="en-US"/>
              <a:t>挂限制数量的单</a:t>
            </a:r>
            <a:endParaRPr lang="zh-CN" altLang="en-US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/>
              <a:t>相关术语：</a:t>
            </a:r>
            <a:endParaRPr lang="zh-CN"/>
          </a:p>
          <a:p>
            <a:pPr marL="1200150" lvl="2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bid - buy - highest(buyer) - best price(seller); ask - sell - lowest(seller) - best price(buyer)</a:t>
            </a:r>
            <a:endParaRPr lang="en-US" altLang="zh-CN"/>
          </a:p>
          <a:p>
            <a:pPr marL="1200150" lvl="2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turnover: </a:t>
            </a:r>
            <a:r>
              <a:rPr lang="zh-CN" altLang="en-US"/>
              <a:t>总交易量</a:t>
            </a:r>
            <a:r>
              <a:rPr lang="en-US" altLang="zh-CN"/>
              <a:t>, = contracts * price * tick value(</a:t>
            </a:r>
            <a:r>
              <a:rPr lang="zh-CN" altLang="en-US"/>
              <a:t>利率</a:t>
            </a:r>
            <a:r>
              <a:rPr lang="en-US" altLang="zh-CN"/>
              <a:t>)</a:t>
            </a:r>
            <a:endParaRPr lang="en-US" altLang="zh-CN"/>
          </a:p>
          <a:p>
            <a:pPr marL="1200150" lvl="2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时间步</a:t>
            </a:r>
            <a:r>
              <a:rPr lang="en-US" altLang="zh-CN"/>
              <a:t>: </a:t>
            </a:r>
            <a:r>
              <a:rPr lang="zh-CN" altLang="en-US"/>
              <a:t>此处指每次快照之间间隔的时间</a:t>
            </a:r>
            <a:r>
              <a:rPr lang="en-US" altLang="zh-CN"/>
              <a:t> (500ms)</a:t>
            </a:r>
            <a:r>
              <a:rPr lang="zh-CN" altLang="en-US"/>
              <a:t>，往前</a:t>
            </a:r>
            <a:r>
              <a:rPr lang="en-US" altLang="zh-CN"/>
              <a:t>n</a:t>
            </a:r>
            <a:r>
              <a:rPr lang="zh-CN" altLang="en-US"/>
              <a:t>个时间步记作</a:t>
            </a:r>
            <a:r>
              <a:rPr lang="en-US" altLang="zh-CN"/>
              <a:t> lag-</a:t>
            </a:r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11" name="平行四边形 10"/>
          <p:cNvSpPr/>
          <p:nvPr/>
        </p:nvSpPr>
        <p:spPr>
          <a:xfrm>
            <a:off x="552450" y="993140"/>
            <a:ext cx="522605" cy="30353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" name="right-quote-sign_36811"/>
          <p:cNvSpPr>
            <a:spLocks noChangeAspect="1"/>
          </p:cNvSpPr>
          <p:nvPr/>
        </p:nvSpPr>
        <p:spPr bwMode="auto">
          <a:xfrm>
            <a:off x="11275060" y="5597525"/>
            <a:ext cx="636270" cy="61785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552450" y="993140"/>
            <a:ext cx="11162665" cy="505142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8600" y="4046220"/>
            <a:ext cx="6107430" cy="1830705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>
                <a:solidFill>
                  <a:schemeClr val="bg1"/>
                </a:solidFill>
                <a:sym typeface="+mn-ea"/>
              </a:rPr>
              <a:t>背景</a:t>
            </a:r>
            <a:r>
              <a:rPr lang="zh-CN" dirty="0">
                <a:solidFill>
                  <a:schemeClr val="bg1"/>
                </a:solidFill>
                <a:sym typeface="+mn-ea"/>
              </a:rPr>
              <a:t>介绍</a:t>
            </a:r>
            <a:endParaRPr 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194435" y="1220470"/>
            <a:ext cx="9803130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/>
              <a:t>3. </a:t>
            </a:r>
            <a:r>
              <a:rPr lang="zh-CN" altLang="en-US">
                <a:sym typeface="+mn-ea"/>
              </a:rPr>
              <a:t>高频交易通常和</a:t>
            </a:r>
            <a:r>
              <a:rPr lang="zh-CN" altLang="en-US">
                <a:sym typeface="+mn-ea"/>
              </a:rPr>
              <a:t>弱平稳密切联系</a:t>
            </a:r>
            <a:r>
              <a:rPr lang="zh-CN">
                <a:sym typeface="+mn-ea"/>
              </a:rPr>
              <a:t>：</a:t>
            </a:r>
            <a:endParaRPr lang="zh-CN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弱平稳定义</a:t>
            </a:r>
            <a:r>
              <a:rPr lang="en-US" altLang="zh-CN">
                <a:sym typeface="+mn-ea"/>
              </a:rPr>
              <a:t>: E(Xt) = Const, cov(Xt, Xt+a) </a:t>
            </a:r>
            <a:r>
              <a:rPr lang="zh-CN" altLang="en-US">
                <a:sym typeface="+mn-ea"/>
              </a:rPr>
              <a:t>仅与时间间隔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有关</a:t>
            </a:r>
            <a:endParaRPr lang="en-US" altLang="zh-CN">
              <a:sym typeface="+mn-ea"/>
            </a:endParaRPr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意义</a:t>
            </a:r>
            <a:r>
              <a:rPr lang="en-US" altLang="zh-CN"/>
              <a:t>: </a:t>
            </a:r>
            <a:r>
              <a:rPr lang="zh-CN" altLang="en-US"/>
              <a:t>可建立算法交易策略，并产生正的预期回报</a:t>
            </a:r>
            <a:endParaRPr lang="zh-CN" altLang="en-US"/>
          </a:p>
          <a:p>
            <a:pPr algn="l" fontAlgn="auto">
              <a:lnSpc>
                <a:spcPct val="150000"/>
              </a:lnSpc>
            </a:pPr>
            <a:r>
              <a:rPr lang="en-US" altLang="zh-CN"/>
              <a:t>4. Order Imbalance</a:t>
            </a:r>
            <a:endParaRPr lang="en-US" altLang="zh-CN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定义</a:t>
            </a:r>
            <a:r>
              <a:rPr lang="en-US" altLang="zh-CN"/>
              <a:t>: </a:t>
            </a:r>
            <a:r>
              <a:rPr lang="zh-CN" altLang="en-US"/>
              <a:t>买卖方交易量</a:t>
            </a:r>
            <a:r>
              <a:rPr lang="zh-CN" altLang="en-US"/>
              <a:t>差额</a:t>
            </a:r>
            <a:endParaRPr lang="zh-CN" altLang="en-US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作用</a:t>
            </a:r>
            <a:r>
              <a:rPr lang="en-US" altLang="zh-CN"/>
              <a:t>: </a:t>
            </a:r>
            <a:r>
              <a:rPr lang="zh-CN" altLang="en-US"/>
              <a:t>同时捕捉交易量和交易方向两个维度，更清楚展现了市场的总体情绪和</a:t>
            </a:r>
            <a:r>
              <a:rPr lang="zh-CN" altLang="en-US"/>
              <a:t>走向</a:t>
            </a:r>
            <a:endParaRPr lang="zh-CN" altLang="en-US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原理</a:t>
            </a:r>
            <a:r>
              <a:rPr lang="en-US" altLang="zh-CN"/>
              <a:t>: </a:t>
            </a:r>
            <a:r>
              <a:rPr lang="zh-CN" altLang="en-US"/>
              <a:t>能反映交易者所持有</a:t>
            </a:r>
            <a:r>
              <a:rPr lang="zh-CN" altLang="en-US"/>
              <a:t>的私人信息</a:t>
            </a:r>
            <a:endParaRPr lang="zh-CN" altLang="en-US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基本因子</a:t>
            </a:r>
            <a:r>
              <a:rPr lang="en-US" altLang="zh-CN"/>
              <a:t>: </a:t>
            </a:r>
            <a:endParaRPr lang="en-US" altLang="zh-CN"/>
          </a:p>
          <a:p>
            <a:pPr lvl="2"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Volume Order Imbalance (VOI)</a:t>
            </a:r>
            <a:endParaRPr lang="en-US" altLang="zh-CN"/>
          </a:p>
        </p:txBody>
      </p:sp>
      <p:sp>
        <p:nvSpPr>
          <p:cNvPr id="11" name="平行四边形 10"/>
          <p:cNvSpPr/>
          <p:nvPr/>
        </p:nvSpPr>
        <p:spPr>
          <a:xfrm>
            <a:off x="552450" y="993140"/>
            <a:ext cx="522605" cy="30353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" name="right-quote-sign_36811"/>
          <p:cNvSpPr>
            <a:spLocks noChangeAspect="1"/>
          </p:cNvSpPr>
          <p:nvPr/>
        </p:nvSpPr>
        <p:spPr bwMode="auto">
          <a:xfrm>
            <a:off x="11275060" y="5597525"/>
            <a:ext cx="636270" cy="61785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20" y="2130425"/>
            <a:ext cx="6747510" cy="2779395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055" y="43815"/>
            <a:ext cx="8335010" cy="59880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特</a:t>
            </a:r>
            <a:r>
              <a:rPr lang="zh-CN" altLang="en-US" dirty="0">
                <a:sym typeface="+mn-ea"/>
              </a:rPr>
              <a:t>性一</a:t>
            </a:r>
            <a:r>
              <a:rPr lang="en-US" altLang="zh-CN" dirty="0">
                <a:sym typeface="+mn-ea"/>
              </a:rPr>
              <a:t>: </a:t>
            </a:r>
            <a:r>
              <a:rPr lang="zh-CN" altLang="en-US" dirty="0">
                <a:sym typeface="+mn-ea"/>
              </a:rPr>
              <a:t>自相关性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2430" y="988060"/>
            <a:ext cx="8958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背景：自相关可简单理解为过去</a:t>
            </a:r>
            <a:r>
              <a:rPr lang="zh-CN" altLang="en-US"/>
              <a:t>数据对现在</a:t>
            </a:r>
            <a:r>
              <a:rPr lang="zh-CN" altLang="en-US"/>
              <a:t>有影响，</a:t>
            </a:r>
            <a:r>
              <a:rPr lang="en-US" altLang="zh-CN"/>
              <a:t>ACF</a:t>
            </a:r>
            <a:r>
              <a:rPr lang="zh-CN" altLang="en-US"/>
              <a:t>为自相关系数</a:t>
            </a:r>
            <a:r>
              <a:rPr lang="en-US" altLang="zh-CN"/>
              <a:t>AC</a:t>
            </a:r>
            <a:r>
              <a:rPr lang="zh-CN" altLang="en-US"/>
              <a:t>构成的</a:t>
            </a:r>
            <a:r>
              <a:rPr lang="zh-CN" altLang="en-US"/>
              <a:t>序列，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55130" y="1604645"/>
            <a:ext cx="505079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/>
              <a:t>表现</a:t>
            </a:r>
            <a:r>
              <a:rPr lang="en-US" altLang="zh-CN" sz="2000" b="1"/>
              <a:t>: </a:t>
            </a:r>
            <a:endParaRPr lang="en-US" altLang="zh-CN" sz="2000" b="1"/>
          </a:p>
          <a:p>
            <a:pPr marL="742950" lvl="1" indent="-28575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对大多数天，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Order Imbalance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的正自相关性显著到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lag-15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一阶变差有显著的lag-1负自相关</a:t>
            </a:r>
            <a:endParaRPr lang="zh-CN" altLang="en-US" sz="1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/>
              <a:t>原因</a:t>
            </a:r>
            <a:r>
              <a:rPr lang="en-US" altLang="zh-CN" sz="2000" b="1"/>
              <a:t>: </a:t>
            </a:r>
            <a:endParaRPr lang="en-US" altLang="zh-CN" sz="2000" b="1"/>
          </a:p>
          <a:p>
            <a:pPr marL="742950" lvl="1" indent="-28575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>
                <a:latin typeface="+mj-ea"/>
                <a:ea typeface="+mj-ea"/>
                <a:cs typeface="+mj-ea"/>
              </a:rPr>
              <a:t>流动性交易者“分拆订单”的交易行为，避免信息释放速度较快和减小冲击成本</a:t>
            </a:r>
            <a:endParaRPr lang="zh-CN" altLang="en-US" sz="1800" b="1">
              <a:latin typeface="+mj-ea"/>
              <a:ea typeface="+mj-ea"/>
              <a:cs typeface="+mj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/>
              <a:t>影响：</a:t>
            </a:r>
            <a:endParaRPr lang="zh-CN" altLang="en-US" sz="2000" b="1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正负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Order Imbalance 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会持续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一段时间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>
                <a:solidFill>
                  <a:schemeClr val="bg1"/>
                </a:solidFill>
                <a:sym typeface="+mn-ea"/>
              </a:rPr>
              <a:t>特</a:t>
            </a:r>
            <a:r>
              <a:rPr lang="zh-CN" dirty="0">
                <a:solidFill>
                  <a:schemeClr val="bg1"/>
                </a:solidFill>
                <a:sym typeface="+mn-ea"/>
              </a:rPr>
              <a:t>性二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: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与同期价格变化正相关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4517" r="13491" b="15616"/>
          <a:stretch>
            <a:fillRect/>
          </a:stretch>
        </p:blipFill>
        <p:spPr>
          <a:xfrm>
            <a:off x="6864350" y="908685"/>
            <a:ext cx="4544060" cy="2738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350" y="3646805"/>
            <a:ext cx="4544060" cy="26346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3750" y="1374140"/>
            <a:ext cx="5050790" cy="3553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/>
              <a:t>拟合函数</a:t>
            </a:r>
            <a:r>
              <a:rPr lang="en-US" altLang="zh-CN" sz="2000" b="1"/>
              <a:t>:</a:t>
            </a:r>
            <a:endParaRPr lang="en-US" altLang="zh-CN" sz="2000" b="1"/>
          </a:p>
          <a:p>
            <a:pPr marL="742950" lvl="1" indent="-28575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/>
              <a:t>∆Mt = α+β*OIt +εt</a:t>
            </a:r>
            <a:endParaRPr lang="zh-CN"/>
          </a:p>
          <a:p>
            <a:pPr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/>
              <a:t>表现</a:t>
            </a:r>
            <a:r>
              <a:rPr lang="en-US" altLang="zh-CN" sz="2000" b="1"/>
              <a:t>: </a:t>
            </a:r>
            <a:endParaRPr lang="en-US" altLang="zh-CN" sz="2000" b="1"/>
          </a:p>
          <a:p>
            <a:pPr marL="742950" lvl="1" indent="-28575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/>
              <a:t>蓝色线展示最佳拟合线</a:t>
            </a:r>
            <a:endParaRPr lang="zh-CN"/>
          </a:p>
          <a:p>
            <a:pPr marL="742950" lvl="1" indent="-28575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/>
              <a:t>R2分别为0.155和 0.6537</a:t>
            </a:r>
            <a:endParaRPr lang="zh-CN"/>
          </a:p>
          <a:p>
            <a:pPr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/>
              <a:t>R2</a:t>
            </a:r>
            <a:r>
              <a:rPr lang="zh-CN" altLang="en-US" sz="2000" b="1"/>
              <a:t>差别原因</a:t>
            </a:r>
            <a:r>
              <a:rPr lang="en-US" altLang="zh-CN" sz="2000" b="1"/>
              <a:t>: </a:t>
            </a:r>
            <a:endParaRPr lang="en-US" altLang="zh-CN" sz="2000" b="1"/>
          </a:p>
          <a:p>
            <a:pPr marL="742950" lvl="1" indent="-28575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1800"/>
              <a:t>VOI计算时时间间隔不同，右下图的时间间隔为10s</a:t>
            </a:r>
            <a:endParaRPr lang="zh-CN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基本因子表现</a:t>
            </a:r>
            <a:endParaRPr lang="zh-CN" altLang="en-US" dirty="0"/>
          </a:p>
        </p:txBody>
      </p:sp>
      <p:sp>
        <p:nvSpPr>
          <p:cNvPr id="69" name="文本占位符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</a:rPr>
              <a:t>本节给出了研究过程的基本假设和背景设定，并给相应的基本</a:t>
            </a:r>
            <a:r>
              <a:rPr lang="zh-CN" altLang="en-US">
                <a:sym typeface="+mn-ea"/>
              </a:rPr>
              <a:t>模型及其在市场中的</a:t>
            </a:r>
            <a:r>
              <a:rPr lang="zh-CN" altLang="en-US" dirty="0">
                <a:sym typeface="+mn-ea"/>
              </a:rPr>
              <a:t>表现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b="1" dirty="0">
                  <a:solidFill>
                    <a:schemeClr val="accent1"/>
                  </a:solidFill>
                </a:rPr>
                <a:t>2</a:t>
              </a:r>
              <a:endParaRPr lang="zh-CN" altLang="en-US" sz="8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>
                <a:solidFill>
                  <a:schemeClr val="bg1"/>
                </a:solidFill>
                <a:sym typeface="+mn-ea"/>
              </a:rPr>
              <a:t>基本假设和背景设定</a:t>
            </a:r>
            <a:endParaRPr 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552450" y="993140"/>
            <a:ext cx="11162665" cy="505142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194435" y="1209675"/>
            <a:ext cx="9803130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000" b="1"/>
              <a:t>基本假设：</a:t>
            </a:r>
            <a:endParaRPr lang="zh-CN" altLang="en-US" sz="2000" b="1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/>
              <a:t>不存在竞争对手</a:t>
            </a:r>
            <a:r>
              <a:rPr lang="en-US" altLang="zh-CN"/>
              <a:t> (</a:t>
            </a:r>
            <a:r>
              <a:rPr lang="zh-CN" altLang="en-US"/>
              <a:t>说明总是能在</a:t>
            </a:r>
            <a:r>
              <a:rPr lang="en-US" altLang="zh-CN"/>
              <a:t>best price</a:t>
            </a:r>
            <a:r>
              <a:rPr lang="zh-CN" altLang="en-US"/>
              <a:t>上交易</a:t>
            </a:r>
            <a:r>
              <a:rPr lang="en-US" altLang="zh-CN"/>
              <a:t>)</a:t>
            </a:r>
            <a:endParaRPr lang="en-US" altLang="zh-CN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/>
              <a:t>有利信号下，收到新市场数据和交易间没有延迟</a:t>
            </a:r>
            <a:r>
              <a:rPr lang="en-US" altLang="zh-CN"/>
              <a:t> (</a:t>
            </a:r>
            <a:r>
              <a:rPr lang="zh-CN" altLang="en-US"/>
              <a:t>计算机计算时间忽略不计</a:t>
            </a:r>
            <a:r>
              <a:rPr lang="en-US" altLang="zh-CN"/>
              <a:t>)</a:t>
            </a:r>
            <a:endParaRPr lang="en-US" altLang="zh-CN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/>
              <a:t>任何时间最大仓位为</a:t>
            </a:r>
            <a:r>
              <a:rPr lang="en-US" altLang="zh-CN"/>
              <a:t>+1or-1 (</a:t>
            </a:r>
            <a:r>
              <a:rPr lang="zh-CN" altLang="en-US"/>
              <a:t>不能超额交易</a:t>
            </a:r>
            <a:r>
              <a:rPr lang="en-US" altLang="zh-CN"/>
              <a:t>)</a:t>
            </a:r>
            <a:r>
              <a:rPr lang="zh-CN" altLang="en-US">
                <a:sym typeface="+mn-ea"/>
              </a:rPr>
              <a:t>，</a:t>
            </a:r>
            <a:r>
              <a:rPr lang="zh-CN"/>
              <a:t>只能购买整份合约</a:t>
            </a:r>
            <a:endParaRPr lang="zh-CN"/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佣金为交易价格的0.0025%</a:t>
            </a:r>
            <a:endParaRPr lang="zh-CN" altLang="en-US"/>
          </a:p>
          <a:p>
            <a:pPr lvl="1"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lvl="1" algn="l" fontAlgn="auto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2000" b="1"/>
              <a:t>背景设定：</a:t>
            </a:r>
            <a:endParaRPr lang="zh-CN" altLang="en-US" sz="2000" b="1"/>
          </a:p>
          <a:p>
            <a:pPr marL="742950" lvl="2" indent="-28575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/>
              <a:t>缩短交易时间，以上午交易时间为例，时间为</a:t>
            </a:r>
            <a:r>
              <a:rPr lang="en-US" altLang="zh-CN"/>
              <a:t>9:16 ~ 11:28 (</a:t>
            </a:r>
            <a:r>
              <a:rPr lang="zh-CN" altLang="en-US"/>
              <a:t>实际为</a:t>
            </a:r>
            <a:r>
              <a:rPr lang="en-US" altLang="zh-CN"/>
              <a:t>9:00~11:30) </a:t>
            </a:r>
            <a:r>
              <a:rPr lang="zh-CN" altLang="en-US"/>
              <a:t>，目的</a:t>
            </a:r>
            <a:r>
              <a:rPr lang="en-US" altLang="zh-CN"/>
              <a:t>: </a:t>
            </a:r>
            <a:r>
              <a:rPr lang="zh-CN" altLang="en-US"/>
              <a:t>消除波动和噪声</a:t>
            </a:r>
            <a:endParaRPr lang="zh-CN" altLang="en-US"/>
          </a:p>
          <a:p>
            <a:pPr marL="742950" lvl="2" indent="-28575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/>
              <a:t>使用前一天数据预测今天的价格变化</a:t>
            </a:r>
            <a:r>
              <a:rPr lang="en-US" altLang="zh-CN"/>
              <a:t> (</a:t>
            </a:r>
            <a:r>
              <a:rPr lang="zh-CN" altLang="en-US"/>
              <a:t>弱平稳允许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1" name="平行四边形 10"/>
          <p:cNvSpPr/>
          <p:nvPr/>
        </p:nvSpPr>
        <p:spPr>
          <a:xfrm>
            <a:off x="441325" y="906145"/>
            <a:ext cx="522605" cy="30353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" name="right-quote-sign_36811"/>
          <p:cNvSpPr>
            <a:spLocks noChangeAspect="1"/>
          </p:cNvSpPr>
          <p:nvPr/>
        </p:nvSpPr>
        <p:spPr bwMode="auto">
          <a:xfrm>
            <a:off x="11275060" y="5597525"/>
            <a:ext cx="636270" cy="61785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模型</a:t>
            </a:r>
            <a:r>
              <a:rPr lang="zh-CN" altLang="en-US">
                <a:sym typeface="+mn-ea"/>
              </a:rPr>
              <a:t>介绍</a:t>
            </a:r>
            <a:endParaRPr lang="zh-CN" altLang="en-US"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1780" y="1078865"/>
            <a:ext cx="4075430" cy="9480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809625" y="2136775"/>
                <a:ext cx="10411460" cy="3506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 fontAlgn="auto">
                  <a:lnSpc>
                    <a:spcPct val="150000"/>
                  </a:lnSpc>
                </a:pPr>
                <a:r>
                  <a:rPr lang="zh-CN" altLang="en-US" b="1"/>
                  <a:t>符号说明：</a:t>
                </a:r>
                <a:br>
                  <a:rPr lang="zh-CN" altLang="en-US"/>
                </a:br>
                <a:r>
                  <a:rPr lang="en-US" altLang="zh-CN"/>
                  <a:t>	1.</a:t>
                </a:r>
                <a:r>
                  <a:rPr lang="zh-CN" alt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bar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𝛥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𝑀</m:t>
                            </m:r>
                          </m:e>
                        </m:ba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20</m:t>
                        </m:r>
                      </m:sub>
                    </m:sSub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预测窗口为</a:t>
                </a:r>
                <a:r>
                  <a:rPr lang="zh-CN" altLang="en-US"/>
                  <a:t>20个时间步下的平均中间价变化，</a:t>
                </a:r>
                <a:endParaRPr lang="zh-CN" altLang="en-US"/>
              </a:p>
              <a:p>
                <a:pPr algn="l" fontAlgn="auto">
                  <a:lnSpc>
                    <a:spcPct val="150000"/>
                  </a:lnSpc>
                </a:pPr>
                <a:r>
                  <a:rPr lang="en-US" altLang="zh-CN"/>
                  <a:t>	</a:t>
                </a:r>
                <a:r>
                  <a:rPr lang="zh-CN" altLang="en-US"/>
                  <a:t>（原因</a:t>
                </a:r>
                <a:r>
                  <a:rPr lang="en-US" altLang="zh-CN"/>
                  <a:t>: </a:t>
                </a:r>
                <a:r>
                  <a:rPr lang="zh-CN" altLang="en-US"/>
                  <a:t>中间价在短时间内</a:t>
                </a:r>
                <a:r>
                  <a:rPr lang="en-US" altLang="zh-CN"/>
                  <a:t>(1</a:t>
                </a:r>
                <a:r>
                  <a:rPr lang="zh-CN" altLang="en-US"/>
                  <a:t>个时间步内</a:t>
                </a:r>
                <a:r>
                  <a:rPr lang="en-US" altLang="zh-CN"/>
                  <a:t>)</a:t>
                </a:r>
                <a:r>
                  <a:rPr lang="zh-CN" altLang="en-US"/>
                  <a:t>很少有变化</a:t>
                </a:r>
                <a:r>
                  <a:rPr lang="en-US" altLang="zh-CN"/>
                  <a:t>, </a:t>
                </a:r>
                <a:r>
                  <a:rPr lang="zh-CN" altLang="en-US"/>
                  <a:t>无法反映值得交易</a:t>
                </a:r>
                <a:r>
                  <a:rPr lang="zh-CN" altLang="en-US"/>
                  <a:t>的大的价格</a:t>
                </a:r>
                <a:r>
                  <a:rPr lang="zh-CN" altLang="en-US"/>
                  <a:t>波动）</a:t>
                </a:r>
                <a:endParaRPr lang="zh-CN" altLang="en-US"/>
              </a:p>
              <a:p>
                <a:pPr algn="l" fontAlgn="auto">
                  <a:lnSpc>
                    <a:spcPct val="150000"/>
                  </a:lnSpc>
                </a:pPr>
                <a:r>
                  <a:rPr lang="en-US" altLang="zh-CN"/>
                  <a:t>	2. OIt-j </a:t>
                </a:r>
                <a:r>
                  <a:rPr lang="zh-CN" altLang="en-US"/>
                  <a:t>为</a:t>
                </a:r>
                <a:r>
                  <a:rPr lang="en-US" altLang="zh-CN"/>
                  <a:t> j-lag VOI, β</a:t>
                </a:r>
                <a:r>
                  <a:rPr lang="zh-CN" altLang="en-US"/>
                  <a:t>为相应的</a:t>
                </a:r>
                <a:r>
                  <a:rPr lang="zh-CN" altLang="en-US"/>
                  <a:t>回归常数</a:t>
                </a:r>
                <a:endParaRPr lang="zh-CN" altLang="en-US"/>
              </a:p>
              <a:p>
                <a:pPr algn="l" fontAlgn="auto">
                  <a:lnSpc>
                    <a:spcPct val="150000"/>
                  </a:lnSpc>
                </a:pPr>
                <a:r>
                  <a:rPr lang="en-US" altLang="zh-CN"/>
                  <a:t>	3. </a:t>
                </a:r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εt </a:t>
                </a:r>
                <a:r>
                  <a:rPr lang="zh-CN" altLang="en-US">
                    <a:latin typeface="Arial" panose="020B0604020202020204" pitchFamily="34" charset="0"/>
                    <a:cs typeface="Arial" panose="020B0604020202020204" pitchFamily="34" charset="0"/>
                  </a:rPr>
                  <a:t>为</a:t>
                </a:r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zh-CN" altLang="en-US">
                    <a:latin typeface="Arial" panose="020B0604020202020204" pitchFamily="34" charset="0"/>
                    <a:cs typeface="Arial" panose="020B0604020202020204" pitchFamily="34" charset="0"/>
                  </a:rPr>
                  <a:t>独立正态分布</a:t>
                </a:r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zh-CN" altLang="en-US">
                    <a:latin typeface="Arial" panose="020B0604020202020204" pitchFamily="34" charset="0"/>
                    <a:cs typeface="Arial" panose="020B0604020202020204" pitchFamily="34" charset="0"/>
                  </a:rPr>
                  <a:t>为</a:t>
                </a:r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 N(0,</a:t>
                </a:r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σ^2)</a:t>
                </a:r>
                <a:endParaRPr lang="en-US" altLang="zh-CN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 fontAlgn="auto">
                  <a:lnSpc>
                    <a:spcPct val="150000"/>
                  </a:lnSpc>
                </a:pPr>
                <a:r>
                  <a:rPr lang="zh-CN" alt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方法：</a:t>
                </a:r>
                <a:r>
                  <a:rPr lang="zh-CN" altLang="en-US">
                    <a:latin typeface="Arial" panose="020B0604020202020204" pitchFamily="34" charset="0"/>
                    <a:cs typeface="Arial" panose="020B0604020202020204" pitchFamily="34" charset="0"/>
                  </a:rPr>
                  <a:t>普通最小</a:t>
                </a:r>
                <a:r>
                  <a:rPr lang="zh-CN" altLang="en-US">
                    <a:latin typeface="Arial" panose="020B0604020202020204" pitchFamily="34" charset="0"/>
                    <a:cs typeface="Arial" panose="020B0604020202020204" pitchFamily="34" charset="0"/>
                  </a:rPr>
                  <a:t>二乘法</a:t>
                </a: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 fontAlgn="auto">
                  <a:lnSpc>
                    <a:spcPct val="150000"/>
                  </a:lnSpc>
                </a:pPr>
                <a:r>
                  <a:rPr lang="zh-CN" alt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运用：</a:t>
                </a:r>
                <a:r>
                  <a:rPr lang="zh-CN" altLang="en-US">
                    <a:latin typeface="Arial" panose="020B0604020202020204" pitchFamily="34" charset="0"/>
                    <a:cs typeface="Arial" panose="020B0604020202020204" pitchFamily="34" charset="0"/>
                  </a:rPr>
                  <a:t>如果预测的价格变化大于0.2(小于-0.2)点，那么我们买入(卖出)允许的最大仓位</a:t>
                </a:r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 fontAlgn="auto">
                  <a:lnSpc>
                    <a:spcPct val="150000"/>
                  </a:lnSpc>
                </a:pPr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	(</a:t>
                </a:r>
                <a:r>
                  <a:rPr lang="zh-CN" altLang="en-US">
                    <a:latin typeface="Arial" panose="020B0604020202020204" pitchFamily="34" charset="0"/>
                    <a:cs typeface="Arial" panose="020B0604020202020204" pitchFamily="34" charset="0"/>
                  </a:rPr>
                  <a:t>选择阈值q = 0.2刻度是因为它是最小刻度大小，因此也是买卖价差可以达到的最小值</a:t>
                </a:r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altLang="zh-C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25" y="2136775"/>
                <a:ext cx="10411460" cy="35064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340" y="2660650"/>
            <a:ext cx="2753995" cy="404495"/>
          </a:xfrm>
          <a:prstGeom prst="rect">
            <a:avLst/>
          </a:prstGeom>
        </p:spPr>
      </p:pic>
    </p:spTree>
  </p:cSld>
  <p:clrMapOvr>
    <a:masterClrMapping/>
  </p:clrMapOvr>
</p:sld>
</file>

<file path=ppt/tags/tag2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NjczMTAwYmM1ZjIzN2Y4ZGZiYTZlNGJjN2QxZTMxN2MifQ==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5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6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7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8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9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30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3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3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3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3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35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8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9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Tg3MjM1MjUxMTEwIiwKCSJHcm91cElkIiA6ICIxMTEyMTA1NzQ2IiwKCSJJbWFnZSIgOiAiaVZCT1J3MEtHZ29BQUFBTlNVaEVVZ0FBQldvQUFBTmlDQVlBQUFENHpmQWxBQUFBQ1hCSVdYTUFBQXNUQUFBTEV3RUFtcHdZQUFBZ0FFbEVRVlI0bk96ZGVWaVYxZjcrOFhzTEtJS2lnb0FTYW1wYU9PVnhRaVduRk0wNXpUTFRmbHJIb2N3aGNjZ2h5eWF6SE5PY0V6SG5NYWZFSVNRMXgzSTRxU2lacE9FUkZjVVJSQVQzN3crK1BNZnRadGc0c0VuZnIrdnF1dHJyV2M5YWF3UGI4bVk5bjJVeW04MW1BUUFBQUFBQUFBQWVDWlBKWk1xcVQ1NmNXQWdBQUFBQUFBQUFJR01FdFFBQUFBQUFBQUJnWndTMUFBQUFBQUFBQUdCbkJMVUFBQUFBQUFBQVlHY0V0UUFBQUFBQUFBQmdad1MxQUFBQUFBQUFBR0JuQkxVQUFBQUFBQUFBWUdjRXRRQUFBQUFBQUFCZ1p3UzFBQUFBQUFBQUFHQm5CTFVBQUFBQUFBQUFZR2NFdFFBQUFBQUFBQUJnWndTMUFBQUFBQUFBQUdCbkJMVUFBQUFBQUFBQVlHY0V0UUFBQUFBQUFBQmdad1MxQUFBQUFBQUFBR0JuQkxVQUFBQUFBQUFBWUdjRXRRQUFBQUFBQUFCZ1p3UzFBQUFBQUFBQUFHQm5CTFVBQUFBQUFBQUFZR2NFdFFBQUFBQUFBQUJnWndTMUFBQUFBQUFBQUdCbkJMVUFBQUFBQUFBQVlHY0V0UUFBQUFBQUFBQmdad1MxQUFBQUFBQUFBR0JuQkxVQUFBQUFBQUFBWUdjRXRRQUFBQUFBQUFCZ1p3UzFBQUFBQUFBQUFHQm5CTFVBQUFBQUFBQUFZR2NFdFFBQUFBQUFBQUJnWndTMUFBQUFBQUFBQUdCbkJMVUFBQUFBQUFBQVlHY0V0UUFBQUFBQUFBQmdad1MxQUFBQUFBQUFBR0JuQkxVQUFBQUFBQUFBWUdjRXRRQUFBQUFBQUFCZ1p3UzFBQUFBQUFBQUFHQm5CTFVBQUFBQUFBQUFZR2NFdFFBQUFBQUFBQUJnWndTMUFBQUFBQUFBQUdCbkJMVUFBQUFBQUFBQVlHY0V0UUFBQUFBQUFBQmdad1MxQUFBQUFBQUFBR0JuQkxVQUFBQUFBQUFBWUdjRXRRQUFBQUFBQUFCZ1p3UzFBQUFBQUFBQUFHQm5CTFVBQUFBQUFBQUFZR2NFdFFBQUFBQUFBQUJnWndTMUFBQUFBQUFBQUdCbkJMVUFBQUFBQUFBQVlHY0V0UUFBQUFBQUFBQmdad1MxQUFBQUFBQUFBR0JuQkxVQUFBQUFBQUFBWUdjRXRRQUFBQUFBQUFCZ1p3UzFBQUFBQUFBQUFHQm5CTFVBQUFBQUFBQUFZR2NFdFFBQUFBQUFBQUJnWndTMUFBQUFBSURIMXN5Wk14VWVIbjdmOTU4NmRVcno1czFUYkd6c1ExelYvYnR3NFlLT0hqMmFaYjlPblRvcExDd3N5MzVYcjE3VmpSczNiSnI3NDQ4LzF0YXRXMjNxQ3dESVBrZDdMd0FBQUFBQWdFZGx4WW9WYXR5NHNSbzFhblJmOXk5ZXZGamJ0bTFUczJiTkhtZ2QwZEhSZXZ2dHQ3TjkzNDgvL3FpOGVmTWFyOGVQSDYvRGh3OXJ5SkFoYXRpd1lZYjNYYng0VWJHeHNla0d6QzR1TG5KMWRaVWtmZlRSUjdwOCtiSSsrZVFUbFM1ZE90TzE3TnExUzA4Ly9YU1dhNDZPams2MzNXUXl5ZGZYVjJheldXZk9uTW53L2hJbFNtUTVCd0E4amdocUFRQUFBQUJJUjFSVWxNTER3OVdxVlNzVksxYnNvWXk1ZE9sU20vckZ4c2FxVDU4K1Z1MTkrL2JWSjU5OG90R2pSK3ZTcFV0NjVaVlhNaHhqenB3NW1qTm5qbFY3aHc0ZDFLdFhMMGxTbno1OTlPR0hINnAvLy80YVBueTRhdGV1YmVNN1NWOUtTa3FHZ2JTVGs1TTJiTmlneE1URURQdmt5Wk5IbXpadGVxQTFBTUEvbGNsc05wdnR2UWdBQUFBQUFCNkZ3TUJBbFN0WFRrMmFOTW13VDhHQ0JSVVlHR2pSWmphYk5XREFBSnZLREtSbjl1elpGcnRQSDlhT1drbEtURXpVdUhIamRQRGdRVTJiTmszZTN0NVc5d1VHQnFwMzc5NTY2YVdYcks0NU9UbkowZkYvKzdaaVltSTBkT2hRWGJseVJmUG16ZE9LRlN0c0RwVFR6Sm8xUzZWTGwxWktTb3BlZXVrbERSOCszR0lYYzJob3FLWk1tYUlOR3pibzVzMmJhdE9talVhT0hLbjY5ZXRiOUprMGFSSkJMWURIa3Nsa01tWFZoeDIxQUFBQUFJREgyb2tUSjNUaXhJa01yNWNvVWNJcXFGMjVjcVdPSGoycVZxMWFxV2pSb2piUEZSb2FxZ3NYTGhpbEJlNjFjZU5HbThZNWYvNjh1bmJ0bXU0MVoyZG5mZmpoaDdwMjdacHUzTGhodGZZMDA2Wk4wN1JwMDlLOTFxZFBIN1Z0MjFhU1ZMeDRjVTJjT0ZIbno1OVg0Y0tGSmFXV0tSZzBhSkRGUFdQSGpsWHQyclZWcjE0OW8rM0VpUk5hdlhxMVhGeGNiSHBmQUlDTUVkUUNBQUFBQUI1cmpSczMxdENoUTIzdUh4RVJvVGx6NXNqZjMxLzkrL2UzdUJZZEhhM1kyRmhWcTFiTjZyNjBnOGNhTldva1QwL1BkTWUrZXZXcVRXdTRmdjI2VlZ0OGZMeTJidDJxVnExYXlXUXl5YzNOelRnSXJGZXZYdkwzOTVlVVduN2cxMTkvVmZueTVlWHU3bTR4eHFaTm03UjA2VktWS2xWS1pyTlpGeTllbEtlbnA5emQzUzM2bWt3bU5XM2ExT0xlc1dQSHFreVpNbGJ0a3F5QzZkR2pSMnYwNk5FV2JVNU9UaGF2UC92c002dHg4dVRoekhNQVR5NkNXZ0FBQUFBQS9zLzU4K2MxYXRRb3VibTVhZkRnd1ZiWFY2OWVyYlZyMTJyTGxpMVcxMmJNbUNFSEI0Y01kOEpLVXNlT0hlOTdiV3ZYcmxWd2NMQisrZVVYRFI4K1hJVUtGVEt1ZVhoNEdJZHczYng1VTdObXpkTElrU1AxL1BQUEczMXUzYnFsTFZ1MnFFNmRPcXBhdGFxQ2c0TzFldlZxdmZmZWUvZDlXRnJod29WVnMyWk5xeDIxZHdmSGtyUjkrM1l0WExoUWlZbUpSbHZ2M3IyVmtKQ2draVZMNnVtbm45YjI3ZHYxL2ZmZjM5YzZBT0J4UUZBTEFBQUFBSGpvVHB3NG9mLzg1ejg2ZS9hc2J0KytuV1gvT25YcXFHN2R1dG1lSnk0dUxzcytTVWxKV2ZaemNIRFE3ZHUzTldUSUVGMi9mbDNqeG8yekNFS3pjdURBQWUzZnYxOGRPM2FVajQrUDBYN256aDFkdVhKRmVmUG0xZWpSbzFXMmJGbWJ4a3RPVHRicDA2ZU5IYlB1N3U3cTFLbVRUQ2FUZ29PRDllNjc3K3JUVHorMUNFaDM3OTZ0TTJmTzZPTEZpNUtreFlzWGE4V0tGYnA2OWFxdVhidW16ei8vWEI5ODhJRktsU29sU1dyZHVyVU9IanlvY2VQRzZULy8rWS82OSsrdmZQbnkyZnllSmFsV3JWcXFWYXVXOFRwUG5qeXFWNitlL1B6OGpPQllrbXJYcmkwSEJ3Y05IejVjZm41KzZ0YXRtLzcxcjM5cHhJZ1JpbytQMTJlZmZhWnExYW9aN3hjQW5rUWNKZ1lBQUFBQWVHaHUzcnlwc0xBd1JVWkd5c1BEUTE1ZVhpcFVxSkN5T2tPbFJJa1NGc0dlclRLcXo1cGRQajQrYXRhc21VSkNRdlRCQngrb2NlUEdrbEpEM3JzUDg1b3laWXJWanRxVWxCUTVPRGpvK1BIaktsV3FsUExuejI5Y3U5OUR4TzUxOTN5N2R1M1N0R25UOU5WWFg4bGtNcWxyMTY0YVBueTRqaHc1b25QbnpxbGd3WUlLQ3d0VDA2Wk5WYVZLRlJVcVZFaUZDaFhTblR0MzlQNzc3MXNjZEphVWxLUng0OGJwbDE5KzBiaHg0MVNoUWdWOTk5MTMyVHBNYk9QR2pYSndjSkRaYk5hWk0yY3k3R2MybTlXM2IxKzFiZHZXK0w3OS9mZmZtalp0bW03ZnZxMnZ2LzVhRGc0T2tpUnZiMityUTlRQTRKK013OFFBQUFBQUFEbm16cDA3V3JseXBhNWR1NmJXclZ1cmZQbnlqM3pPb0tDZ2h6S09xNnVyNnRldnJ5cFZxcWhTcFVxU1VuZTFkdS9lWFRWcTFGQy9mdjNTdlM4a0pFU0hEeC9XMkxGajlkeHp6MlU0L3IybEVnSURBeFVjSEd3UlRxZlhsbDdRVzdkdVhkV3FWVXVPam80NmUvYXMwZDYzYjE5ajNWdTNicFczdDdlYU5tMHFrOGtrczltc0ZTdFd5TkhSMFdMSGI5NjhlVFZzMkREOTlkZGZLbE9tak5IdTRPQ2dvS0FnelowN1Z5VktsRkNUSmsyczN0UENoUXQxNDhZTm82NXNmSHk4VGFIMDRzV0x0WGp4WXF2MkhqMTZHUDgrZWZKaytmbjVaVGtXQUR4T0NHb0JBQUFBQUEvRm5qMTdGQnNicTg2ZE84dkx5eXRINW16ZXZIbUcxNUtTa3RTeVpVczFiOTdjNWtBM0xhU1ZVc1BWbUpnWWxTeFpNc1ArSGg0ZSt2MzMzN1ZvMFNKMTZkTEY5b1UvQUxQWkxFZkgxTC9PMzdselI1S01uYWlTNU9qb3FNREFRTTJmUDEvejU4KzN1UGVWVjE2eDJxbHFNcGtzUXRxMFhjUk5temJWNGNPSGRmejRjYXNEeEdKall6VisvSGkxYnQzYTJDMWRvRUNCZEd2M1JrVkZhZDI2ZGRxd1lZUDY5Kyt2bXpkdmF1N2N1WHI5OWRmVnRtMWJGU3hZOEFHK0dnRHcrQ0NvQlFBQUFBQThzSnMzYjJydjNyMnFXYk5tam9XMHRycDkrN1ltVDU2c2dJQUFWYTllM2FaN2J0MjZwZm56NTh2THkwc3RXN2JNc0YrclZxMjBZOGNPTFZpd1FMVnExY3B3RjNGNkpSclMyMzFxeTQ3VVZhdFc2ZGl4WXhvNGNLQnhPSmV6czdORm44R0RCOHZmMzEvNTgrZFhzV0xGSkVsdWJtN3AxdDA5ZlBpd29xS2lGQmdZS0JjWEYxMjdkazBGQ2hTUUpMM3d3Z3ZhdUhHampoNDlxb29WS3hyM3pKOC9YeWFUU1MrLy9MTFJGaGNYcDNQbnppa21Ka1puenB6UlgzLzlwV1BIanVueTVjdXFXcldxSmt5WVlJeFJzbVJKZmZmZGQxcTRjS0g4L1B6MHpEUFBxSGp4NG5KemMxUGV2SGxWckZneGxTdFhMc3V2QlFBOFRnaHFBUUFBQUFBUDdLKy8vdEtkTzNkVXVuUnBleS9GeWg5Ly9LRzR1RGl0VzdkTzVjcVZVK2ZPblZXM2J0MU02K1l1WGJwVXNiR3hHajU4dUp5Y25ETHNaektaTkdqUUlQWG8wVU5qeG96UjlPblRMUTdrY25GeFVjT0dEZlh1dSsvZTE5cXZYTGxpVlNZZ01qSlN2Lzc2cTV5ZG5ZMUQwZ29YTG14MWIyaG9xT0xpNHZUTk45OVlCYmwzMjdObmo1WXRXNlpxMWFySnhjVkY1OCtmTjhMMldyVnF5ZHZiV3lFaElSbzdkcXlrMUdCMzQ4YU5hdEdpaFh4OWZZMXhmdnp4UjMzLy9mZktreWVQbm5ycUtaVXJWMDV2dnZtbWF0V3FaUlhlMTZ4WlV6VnIxbFJrWktUMjdkdW5ZOGVPNlpkZmZ0SEZpeGRsTnB1TnVRRGdTVUpRQ3dBQUFBQjRZRmV2WHBVa2VYcDYybmtsMWlwV3JLaDMzbmxIYTlhczBmTGx5elZxMUNnOS9mVFQ2dHExcXdJQ0Fxd0MyOU9uVDJ2SmtpV3FWS21TR2pWcWxPWDRYbDVlNnRtenB5Wk5tcVI1OCthcFo4K2V4alVQRHcrbHBLU29ZOGVPOTdYMkxWdTJhTVNJRVJadGtaR1I4dlB6azhsazB0OS8veTFKS2w2OHVJNGRPeVl2THk5RlJrWnEyYkpsR2pac21MR3VvVU9IS2lFaFFmUG56MWY5K3ZVdDZyOGVQWHBVN3U3dUtsR2loTzdjdWFPb3FDaTkrT0tMa2xLRDZMZmZmbHRmZnZtbDFxOWZyNW8xYStxTEw3NlFwNmVueGZ1VXBOZGVlMDIxYTlkVzc5NjlGUjBkcmVqb2FHM2R1dFhxL2FTa3BPaWxsMTdLOEQwdlhMZ3cxKzNLQm9DY1FGQUxBQUFBQUhoZ1pyTlprcXpxbitZV0xpNHU2dFNwazlxMmJhdFZxMVpwK2ZMbCt1U1RUMVN1WERuMTdObFRWYXRXbFNTbHBLUm83Tml4TXB2TkdqQmdnTTNqdDJqUlFwczNiOWJLbFN0VnYzNTlpNFBGZ29LQzFLZFBIOFhHeG1yRWlCSHk4L1BUdSsrK20rNHUxM1Buem1uT25EbUtpSWpRLy90Ly84L3ErdFdyVjNYMjdGa2pTRDF5NUlpOHZiMVZzR0JCZmZiWlp5cFhycHhxMXF5cG8wZVB5dHZiVy8zNjlWTkNRb0trMVBJSVAvMzBrK0xpNG95Zzl0YXRXNHFNakZTOWV2VWtTUkVSRVVwSVNMQ28xZHVvVVNPRmg0ZHI2dFNwOHZEd1VFSkNnc2FOR3ljWEZ4ZUx0ZVhMbDg4b1Y5Q2pSdy9WcVZQSHVQYkxMNzhvT0RqWW9uK3ZYcjNrNys5dnZONjllN2RtejU1TlNBdmdpWlhIM2dzQUFBQUFBQ0NudUxpNHFFdVhMdnIrKysvVnRtMWJSVVZGNmVlZmZ6YXVmL2ZkZDRxTWpGU1hMbDB5UFVUc1hpYVRTZjM3OTVja1RaZ3dRY25KeWNhMUFnVUt5TjNkWGM4Kys2eSsvZlpiWGI1OFdVRkJRZHExYTVkeExUWTJWck5uejFaUVVKQ2NuSncwWThZTWRlclV5V3FlSTBlT1NFcmRKWnlRa0tEZmZ2dE5OV3JVME45Ly82M1kyRmlyR3J5Tkd6ZFc2OWF0TlgzNmRDMWZ2bHdOR2pUUWpoMDdkUDM2ZFVtcFpReVNrNU9Ob0hyejVzMXlkSFJVelpvMUxkNWJxMWF0bEp5Y3JQUG56NnR1M2JwWjFvLzE4UEJRaVJJbGpIODhQRHp1cXc4QVBFbllVUXNBQUFBQWVPSVVLbFJJZmZyMFVldldyWTBkbk5IUjBWcTFhcFVxVmFxVWJraWFsVEpseXFodDI3YmF0R21UVHAwNnBXZWVlY2FxVDdGaXhUUjU4bVN0WDc5ZXMyYk5VbkJ3c0FvWExxem82R2pWckZsVDQ4ZVB0emkwNjE2SERoMlN5V1NTbjUrZjFxMWJwMXUzYnFsSmt5YmF1bldyVENhVDZ0YXRxejE3OWtoSzNlV2NWdFloS2lwS1VWRlI2dFNwazlhc1dhT2ZmdnBKN2RxMTA3NTkreVJKenovL3ZNNmRPNmN0Vzdhb1hyMTZjbk56azVTNjQzYlJva1ZhdW5TcFBEMDk1ZTd1cnJDd01KMDVjMGJkdTNjM0FsNEF3SU1qcUFVQUFBQUFQTEZLbFNwbC9IdUpFaVUwWWNJRWVYbDVLVStlMUFkUUV4SVNkUHYyYmJtNnVpb3hNVkVSRVJFV2g0WGRxMXUzYm5yMTFWZXRhdlZldm54WnAwK2YxcDkvL3Fuang0L3I5OTkvMTgyYk4xVzJiRmw1ZVhucDBxVkxPbkRnZ0M1ZHVxVFNwVXVyVktsU0tsYXNtRHc5UFZXa1NCRVZLVkpFTGk0dU9uandvRXFWS3FVYk4yNW8wYUpGcWxTcGtpcFVxS0RQUC85Y05XclVVTkdpUmVYcTZpcEpXcjU4dVNwVXFLQWJOMjRvTWpKU1RaczJWWlVxVmRTZ1FRUGpFTEM5ZS9mS3c4TkR4WXNYMXdjZmZDQko2dEtsaTI3ZHVxVXRXN1pvMGFKRmlvMk5WZTNhdFRWbzBDQzV1cnBxL3Z6NVdyWnNtUVlQSHF4eTVjcXBlZlBtQ2dnSWtMdTd1L0YreDR3Wm96Rmp4bVQ2dFI4OWVyUkdqeDZkamU4V0FEemVDR29CQUFBQUFQZy85KzVtUFhMa2lOVmhYZzBhTk1qd2ZoY1hGNHZhcmJObXpkTDY5ZXQxOCtaTm1Vd20rZnI2eXMvUFQvLys5NzlWclZvMUk5Qk5UazVXWkdTa2podzVvai8rK0VPYk5tM1MyYk5uamRxL2ZmcjBVVUJBZ0U2ZlBxMFdMVnBvMjdadHVuMzd0dnIxNjZjOGVmSm8yclJwU2t4TWxDVDUrL3VyZE9uU21qMTd0ckVPZDNkM3RXN2RXbzZPanZyd3d3OGxTV2ZQbmxWTVRJd2FOV3FrMDZkUDY4aVJJK3JVcVpPS0ZpMnFmLy83M3pwLy9yeUtGeSt1a1NOSHFuNzkrc1pZYjczMWxwbzFhNllGQ3habzY5YXRtakpsaWdvWExtelV1WldzYTlUdTJyVkw4K2JOazVSYVNzSEp5VWs5ZXZSUWpSbzFqRDVwTldvQjRFbGxNcWY5cVE4QUFBQUF3SDNhdFd1WGR1L2VyWUVEQjlwN0tZYVVsQlI5KysyM3FsU3BraG8zYm54ZlkxeTdkazJyVnEzU25UdDNKS1dXTG1qU3BJbk5oNmFkT1hOR0VSRVJLbEdpaEo1Kyttbmx6NS9mNXJtVGtwSVVFeE9qbUpnWTFheFpVdzRPRHZyNzc3OTE1ODRkbFNwVlNrZU9IRkhseXBYVHZkZHNOaXMyTmxiSnljbHljSEJRMGFKRjVlRGdZTlh2NnRXcmlvK1BsNCtQajM3Ly9YZFZybHhaSnBOSisvYnQwNVVyVi9UaWl5L0swVEhqUFY1eGNYRTZkZXFVcWxXclp2UDdBb0Fua1NtdEZrMW1mUWhxQVFBQUFBQVBLamNHdFFBQTVCYTJCTFY1Y21JaEFBQUFBQUFBQUlDTUVkUUNBQUFBQUFBQWdKMFIxQUlBQUFBQUFBQ0FuUkhVQWdBQUFBQUFBSUNkRWRRQ0FBQUFBQUFBZ0owUjFBSUFBQUFBQUFDQW5SSFVBZ0FBQUFBQUFJQ2RFZFFDQUFBQUFBQUFnSjBSMUFJQUFBQUFBQUNBblJIVUFnQUFBQUFBQUlDZEVkUUNBQUFBQUFBQWdKMFIxQUlBQUFBQUFBQ0FuUkhVQWdBQUFBQUFBSUNkRWRRQ0FBQUFBQUFBZ0owUjFBSUFBQUFBQUFDQW5SSFVBZ0FBQUFBQUFJQ2RFZFFDQUFBQUFBQUFnSjBSMUFJQUFBQUFBQUNBblJIVUFnQUFBQUFBQUlDZEVkUUNBQUFBQUFBQWdKMFIxQUlBQUFBQUFBQ0FuUkhVQWdBQUFBQUFBSUNkRWRRQ0FBQUFBQUFBZ0owUjFBSUFBQUFBQUFDQW5SSFVBZ0FBQUFBQUFJQ2RFZFFDQUFBQUFBQUFnSjBSMUFJQUFBQUFBQUNBblJIVUFnQUFBQUFBQUlDZEVkUUNBQUFBQUFBQWdKMFIxQUlBQUFBQUFBQ0FuUkhVQWdBQUFBQUFBSUNkRWRRQ0FBQUFBQUFBZ0owUjFBSUFBQUFBQUFDQW5SSFVBZ0FBQU1oeGdZR0Iycng1czFWN2JHeXNoZ3dab2pObnpoaHRFUkVSR2pac21KS1NraDdxR203ZHVxVzR1TGgwcjJVMFYzaDR1SVlORzVhdGUrNVhadXVEN1U2ZE9xVmV2WHJwMkxGajlsNktwTlQxekpzM1Q3R3hzZlplaWszV3JsMnJXYk5tWmZ1KzNQNFpCNERjeU5IZUN3QUFBQUNBTkltSmlUcDQ4S0FTRWhLTXRzdVhMK3UzMzM1VFNrcUtSZC9rNUdURnhNVFlOSzZ2cjY5TUpwTkYyOGFORy9YdHQ5OXF5NVl0RnUwcEtTbjY0SU1QNU96c3JNR0RCOHZkM2QyNGR2YnNXZjMyMjI4Vy9jMW1zeFl1WEtpTkd6ZHE0c1NKOHZUMGZLVHJnNlhBd0VDcnRuTGx5bW5hdEdtU3BKQ1FFS1BOVmkxYXRORHQyN2V6dFk1cTFhcnBxNisreXJMZjRzV0x0VzNiTmpWcjFpeGI0MHVwUDJ2WlhWZG04dWJObTJXZnJWdTM2dWpSbytyWnMrZERtVE0zZk1ZQklMY2lxQVVBQUFCZ2QwT0dESkdVdWdOT2txWk1tYUw4K2ZOTGtxNWV2U3BKR2pseXBQTGtTWDBvc0dyVnFtcllzS0hlZnZ0dG04WmZ1M2F0d3NMQzlNMDMzMlFaMmpnNE9PajExMS9YMTE5L3JaNDllMnJvMEtHcVVhTkd1bjBURWhJMGR1eFkvZkxMTDJyZnZyMUZxSHZod29WSHNqNVlhOXk0c2FwVnF5WkpXcmh3b2R6YzNDUkorL2Z2MTg2ZE95Vkp6WnMzdDdxdlc3ZHU2dHk1czFWNzc5NjlyVUxEekV5ZE9sVWVIaDVaOW91S2lsSjRlTGhhdFdxbFlzV0syVHgrbXIxNzkycmt5Skhadmk4anR2NnMzUnVBM28vYzlCa0hnTnlLb0JZQUFBQ0EzWlVvVVVLU0ZCOGZyNGlJQ0hsN2U2dFFvVUtTSkNjbkowVkZSY25YMTFjT0RnNlNKQThQRC9uNCtCaUJUR0Jnb0hyMzdxMTI3ZHBKa3Rhc1dmTkFPK244L2YwMVk4WU1mZnp4eC9yb280ODBkKzVjZVh0N1cvUXhtODBhUEhpd3pwdzVvdzgvL0ZBTkdqU3d1UDRvMXdkTGZuNSthdHEwcWVMajR6Vng0a1M5K3VxclNreE0xT1RKazlXcFV5ZXJYYmRMbGl6UjVzMmI5ZlRUVDZjN1hxdFdyWFQrL0hsdDM3NWR0V3ZYTm40KzB4TWZINjl2di8zV0lxUlBqOWxzMXVUSmsyVTJtN1Z1M1RxdFc3Y3VXKzl4OXV6WktsV3ExSDN2YkowMWE1YktsU3VuUm8wYVdWMDdjdVJJaHZmRng4ZG4yZWVwcDU1U2tTSkZNcDAvdDMzR0FTQTNJcWdGQUFBQWtDUGk0dUtNMEVlU0xsMjZwT2pvYUVsUzM3NTlKVW5SMGRFS0N3dlRhNis5cHZMbHkwdVNkdTdjcVgzNzlxbFhyMTdHRHJ5N21jM21SN0plVDA5UFRadzRVY2VPSGJNS2FhWFVYWWI5K3ZWVHdZSUY1ZVBqaytFNGoycDlzTFo3OTI2WnpXYlZyMTlmMDZaTjA4MmJOL1hHRzIvSTJkblo2SFA1OG1WdDM3NWRsU3RYVmtCQVFJWmpSVVJFYU5hc1dTcGJ0bXltUVcxYURkU3NkdFN1WExsU1I0OGVWYXRXclZTMGFGR2IzMU5vYUtndVhMZ2dWMWRYZVhwNjZ0VlhYN1g1M3J2Tm1qVkxKVXVXVFBmK0FRTUdaSGwvWm4yQ2dvTFV2SG56Zjl4bkhBQnlHNEphQUFBQUFEa2lKQ1JFb2FHaHh1dmc0R0FGQndkTGt0YXZYNjhMRnk0WTdaS01nS2RreVpJS0RnN1d4WXNYSlVuZTN0N3AxdFpNMjRuM0lKbzFhNlk3ZCs1azJTKzl1cWhwOHVUSm8wMmJObG0xUDR6MUlYUGg0ZUdxV2JPbWR1M2FwZERRVUhYczJOSHEwSzdseTVjck1URlJiZHEwTVg3R2ZIeDhyTDQvbHk5ZmxxUXNkOHFtOWNzc3FJMklpTkNjT1hQazcrK3YvdjM3VzF5TGpvNVdiR3lzVWJyaGJta0hqelZxMU1pb2Zmd29qQnMzTHNOcjMzenpqV0ppWWpSbXpKZ00rNlFGMmYrRXp6Z0E1R1lFdFFBQUFBQnlSRkJRa0lLQ2doUWFHcW9KRXlabzhPREJhdHEwcWFUVXg2cHQyZFVuU1pNblQ1YWZuNTlWV0RwbHloUk5tVExGb2kydFQ4T0dEZlg4ODg5bk9mWjMzMzJYYm50b2FLaFdyRmdoWDE5ZlJVZEhhOFNJRWZMMTlWVytmUGt5SE90UnJBOFp1M3IxcXZidjM2OFJJMFpvOSs3ZHFsKy92cFl1WGFxbFM1ZW0yLytMTDc0dy9uM1Jva1ZXUVdqYVR0bXNIdW0vZE9tU3BJeUQydlBuejJ2VXFGRnljM1BUNE1HRHJhNnZYcjFhYTlldVRmY1IvaGt6WnNqQndVRmR1M2ExdW5aM0lKcWUwcVZMNjdubm5zdTBUNXJNZnZieTVjc25SMGRIbTM0Ky93bWZjUURJelFocUFRQUFBQ2doSVVINzl1M1RuMy8rYVJ6c2s1azZkZXFvYnQyNjl6WFhyNy8rS2tsS1NrcFNVbEtTeGM2NTJiTm5aMWczOU9USmszcm5uWGVNMTJtNzhtSmlZalJpeEFnRkJRV3BVcVZLa3FTd3NEQXRYTGpRNk9QaTRxTGR1M2RudWJaN0gzRy9mUG15cGsrZnJwOS8vbGw5Ky9iVnRXdlhGQklTb3Brelp5b3BLVWt0VzdiVXl5Ky9uTzZ1eTBleHZ1eVlQWHUycmwyNzlsREh0TVg0OGVQdjY3NEgrWm1TcEczYnRrbVNhdGFzcVZxMWFzbkp5U25MZzdmMjdObVRZWis0dURnNU9qb2FCNU5sSkxPZHR4Y3ZYdFNRSVVOMC9mcDFqUnMzenFqSmFvc0RCdzVvLy83OTZ0aXhZN3FsTlNaTW1KRHAvUjA2ZExBNXFNMU1jbkt5Y2NDWHJYTHpaeHdBY2pPQ1dnQUFBT0FKZCtMRUNXM1pza1VwS1NrcVhyeTRubm5tbVhRZk83NWJaalU3TTNQcjFpMGRQSGhRVXVwajBudjM3dFhISDM5c1hPL1JvNGZOWTZXdElXMjhtalZyR3JVLzAzWkIzcjFPZDNkM1ZheFkwYWF4NCtQanRXN2RPaTFldkZnT0RnNzYvUFBQVmF0V0xTMWN1RkJTYXRpMGJ0MDYvZkRERDFxK2ZMa2FOMjZzRGgwNldBUlFqM0o5dGloVHBveWlvcUllMm5oWlNRdUY2OVNwYzEvMzMrL1BWSnAvL2V0ZmNuUjAxS3BWcS9UR0cyL0liRFliajlabkpPMVIrL1RFeGNXcGNPSENNcGxNbVk2UldZM2F6WnMzS3lZbVJoOTg4SUh4dmIwM3VFeFBTa3FLcWxXcnBpbFRwcWhVcVZJWjl1dllzYU82ZCs5dTFaNVphWTdzU2t4TXpGYkpnWC9LWnh3QWNpT0NXZ0FBQU9BSmR1TEVDYTFkdTFibHk1ZFhreVpOMGozSTUySGF1WE9ubm5ubUdSMDZkRWd0V3JUUTh1WExOWEhpUkRWdjNseVM5TmxubittcHA1NUs5OTYvLy81Ym8wYU5zbWhMU0VqUWtpVkw5Tnh6ejJWNVFGUGR1blV0ZG13bUpTVlo5WW1NakZSWVdKZzJiZHFraElRRTFhcFZTd01HRExBYXUwQ0JBdXJVcVpQYXQyK3ZIMy84VVV1WEx0WG16WnZsNysrdk45NTRRMzUrZm85a2ZkblJ1SEZqTlc3YytJSEd5STVkdTNacDkrN2REN1FyOWtHVUtGRkNIVHAwME5LbFM5V21UUnZselp0WGI3Lzk5bjJQRnhjWHA0c1hMOW9jZXJaczJkTDRkM2QzZHkxZHVsUnZ2UEdHcWxTcFl1d0NUVTVPVnZmdTNWV2pSZzMxNjljdjNYRkNRa0owK1BCaGpSMDc5cUhzaU0yS3JlOHZxMzVWcWxUUitQSGpjLzFuSEFCeU00SmFBQUFBNEFtVmtKQ2dMVnUycUh6NThtcmR1bldPekxsMjdWbzFhTkJBaHc0ZGtxK3ZyOXEwYWFPREJ3OGE0WXFYbDFlNmozbExxVHY3N3BhY25Ld3Z2dmhDc2JHeGV1Kzk5MnlhLy92dnYxZStmUGxrTXBtMGR1MWFpOGZhOSsvZnI2RkRoMHBLM1kzYXJWczNxOTJoTDczMGtrVmJ2bno1MUw1OWU3VnMyVktyVjYvV2tpVkwxSzlmUDMzNTVaZXFXclhxUTEwZnN0YW1UUnN0V3JSSXUzYnRVdE9tVGRPdCszcTN6RW9mZE9qUVFUZHYzc3oyR21iT25DbG5aMmZqZFZwSUswbGJ0bXhSVEV5TVNwWXNtZUg5SGg0ZSt2MzMzN1ZvMFNKMTZkSWwyL05uVjdkdTNUSzhkdW5TSmExYnQwNlNGQkFRb0hMbHltWFkxOXZiVzFMdS9vd0RRRzVIVUFzQUFBQThvZmJ0MjZlVWxCUTFhZElrUithTGlJaFFSRVNFUm80Y3FXblRwa21TdW5idHF1N2R1eXN5TWxLUzFLdFhMNXZITzNic21BNGNPS0FYWDN4UkFRRUJGdGVLRmkycUtsV3FXTjBURmhhbXMyZlBTcExjM053c0hzT3VYcjI2M243N2JaVXZYMTdWcTFkUGQ4N2c0R0R0MmJOSEsxZXV0R2pQbHkrZk9uYnNxT2JObTJ2RmloV3FXclhxUTE4ZnN1YnU3cTZubm5wS0owNmNrTCsvZjh2WDJ2UUFBQ0FBU1VSQlZKWTFlak1yZlpCMkNGWjJ6Wmd4d3lLb1RYUHIxaTNObno5ZlhsNWVGcnR2NzlXcVZTdnQyTEZEQ3hZc1VLMWF0VlMrZlBuN1dvZXRPbmZ1bk9HMXhZc1hTNUk4UFQyVmtKQ1FhVjhwOTMvR0FTQzNJNmdGQUFBQW5sQi8vdm1uaWhjdi9zakxIYVJadkhpeC9QMzlMV3A1dXJpNFNFb05PbjE4ZlBUKysrL0wyOXRiWnJOWmI3MzFsdDU5OTEzNSsvdExTajFRYVBMa3lVWjl6OHFWSyt2cnI3OU85L0h3Z0lBQUJRUUVxR3ZYcm1yVHBvMWVlZVVWU2FtUGxhZWtwTWpCd2NHcTltaENRb0k4UER4MDZkSWxiZDY4T2QzM2NPellNZVhQbnovRDY1TGs2K3VycEtTa2g3NCsyQ1p2M3J4S1RFelVtalZyTkgvKy9CeWRPems1V2NuSnlla0d0VXVYTGxWc2JLeUdEeDh1SnllbkRNY3dtVXdhTkdpUWV2VG9vVEZqeG1qNjlPbktseTlmdW4zUG5EbWo3ZHUzUDdUMTN5MGhJVUVyVjY3VXM4OCtxNVl0VzJyQ2hBbmF1WE9uVldCNnQ5eitHUWVBM0k2Z0ZnQUFBSGhDWGIxNlZjODg4MHlPelZlMmJObDBkNm9tSlNXcFZLbFNtajE3dHRGMjQ4WU5tYzFtK2ZyNkduVXBpeFl0YXZReG04MHltVXlxWExteXdzUERNNXp6N05tek9uejRzTnpkM2RPOTd1M3RyUW9WS2tpU3JseTVvckZqeDlyMFhyTHFWNmxTSmJtNHVEelU5U0ZqUjQ4ZVZYeDh2SzVjdWFLb3FDZzFhOVpNN2R1M1YrdldyWFhnd0FFRkJBUm94b3daZXZiWlo0MWFxWkowL3Z4NWJkdTJ6WGc4ZnUvZXZmcnZmLzk3WDJ0bzM3NjlVU29oTFp4TWMvcjBhUzFac2tTVktsVlNvMGFOc2h6THk4dExQWHYyMUtSSmt6UnYzanoxN05rejNYNDdkKzdVenAwNzcydTlXWms0Y2FLdVhyMnFvVU9IcW1yVnFscTZkS25HangrdjBxVkxaMWk2SUxkL3hnRWd0eU9vQlFBQUFKNWdXWjArL3pCMTdOZ3gzZDI3bVQwR1BuejQ4SFRiRnl4WVlOVEVIRDE2ZEtielpoWm1OV3pZMEFoeGZIeDhNcTFwdW1EQkFzMmJOMDgrUGo1eWNIRFExS2xUYmRxTi9MRFdoNHdWTEZoUWl4Y3ZscU9qbzVvMGFhSTdkKzVvOU9qUmF0bXlwY2FNR2FNRkN4YW9jdVhLK3VxcnIxU2dRQUhWcTFkUGtyUjgrWElkUG54WWJkcTBrU1J0MnJSSk8zYnN1SzgxdEcvZlh2SHg4Y1o2MHFTa3BHanMyTEV5bTgwYU1HQ0F6ZU8xYU5GQ216ZHYxc3FWSzFXL2Z2MTBkNVcyYjk5ZWI3NzVacnIzMys5bjIydzJhOGFNR2ZyNTU1L1Z2SGx6MWFoUlE1STBhTkFnRFJ3NFVFT0dETkdZTVdQazYrdHJkVzl1LzR3RFFHNUhVQXNBQUFBZ1IyUVVhaTVZc01EaTljMmJOL1hKSjUvSTFkVlZKMCtlVkpzMmJkUytmWHVMUG5lZi9wNVp1Qm9ZR0tnMzNuaERiNzMxMWdPc1hEcHk1SWdXTGx5b0YxNTRRVys5OVpiZWUrODlmZmpoaC9yc3M4K3Nkay9lS3lmVzk2UXJXYktrY2VpVmxGb0g5ZDREdXhvM2JxejkrL2ZyM0xsenVuUG5qZ1lQSHF4WFgzMVZZV0ZobWpoeG9vWU5HNmFQUHZyb2dkWng1Y29WU1paQjdYZmZmYWZJeUVoMTY5WXQwMFBFN21VeW1kUy9mMys5Kys2N21qQmhncVpObXlaSHgvLzlGYjVHalJvcVU2YU1DaFFva09WWVpyUFpwam5qNCtNMWZ2eDQ3ZGl4UTlXclYxZS9mdjJNYTVVcVZWSy9mdjAwYWRJazllblRSLzM3OTdmYUhmeFAvb3dEUUc2UXg5NExBQUFBQVBCazgvYjJOdjZKam83V3A1OStLa2RIUjQwZVBWcWpSbzNTaGcwYk5IZnVYRGs1T1JuOUhCd2NjbXg5bXpadDB0Q2hRMVc4ZUhFTkdEQkFKVXVXMU1pUkkzWDgrSEc5OTk1N09uTGtTSTZ0QlZrN2RPaVFvcUtpMUx4NWM2TkdhVnBRbVJiT1hycDBTYi8vL3J1Y25aM1ZwMDhmYmQyNlZidDM3MzdndWZmdjN5OHA5ZkF0U1lxT2p0YXFWYXRVcVZJbGRlclVLZHZqbFNsVFJtM2J0dFg1OCtkMTZ0UXBpMnRmZnZtbG1qVnJadE00SjArZWxLUk1QemM3ZCs1VWp4NDl0R1BIRGpWczJORDRITjZ0WmN1V0dqeDRzSktTa2pSNjlHZ0ZCUVhwNE1HRFdjNmYyei9qQUpCYnNLTVdBQUFBZ04wa0ppYnFqei8rMElFREI3UjkrM2I5OTcvL1ZiTm16ZlRPTysvSXhjVkYvdjcrbWo1OXVzYU5HNmZPblR1cmJ0MjZxbGF0bXVyVnEyZUVZbGs1ZmZwMHBqVXVKYWx1M2JvV0J6YmR2SGxUdTNidDBxcFZxL1RISDMrb2F0V3FHajU4dUZITHRGYXRXaG83ZHF4R2p4NnRBUU1HcUVhTkdtclJvb1ZxMXF4cEhDU1YxWndQc2o1a2JNbVNKYXBZc2FLcVZhdW1NMmZPU0pLMmJkdW11blhyU3BKdTM3NnRkZXZXeWRuWldjOCsrNnp5NTg4dloyZG4xYTVkMitZNXpwMDdwNUNRRUxtNHVDaGZ2bnh5Y0hEUTJiTm50WFBuVHVYSms4ZVlxMFNKRXBvd1lZSzh2THlVSjAvcVBxbUVoQVRkdm4xYnJxNnVTa3hNVkVSRVJLYmYyMjdkdXVuVlYxODF3bDliTEY2OFdGdTJiRkgrL1BubDRPQmdoTHozN3VnMW04M2F1M2V2Rmk5ZWJLeWpiOSsrUmltSTlEUnQybFJseTViVitQSGpkZmp3WVEwWk1rUWxTcFJRdzRZTjFhVkxGK045cHNtdG4zRUF5STBJYWdFQUFBRFlUV1JrcEFZTkdpUlBUMDgxYU5CQXJWcTEwbE5QUFdYUng5ZlhWNU1tVGRMKy9mdTFidDA2elpvMVN5Kzg4RUtXZFN2VDJITGcwcUpGaXhRWEY2Znc4SEJGUmticStQSGpTazVPVm9rU0pmVEJCeCtvY2VQR1ZpZklWNmhRUWQ5OTk1MldMMSt1MWF0WDY3ZmZmcE9EZzROS2x5NnRWcTFhYWRLa1NROTFmZGtKNnA1a0gzLzhzVkdDd05mWFYrM2F0ZE9DQlFzVUhCd3NLYldrUU5HaVJmWCsrKzhiaitvSEJBUmthdzQzTnpmOS9QUFBTa2xKTWRwTUpwUEtsQ2xqVmVLZ1lzV0tGdmNlT1hKRUkwYU1zR2hyMEtCQmhuTzV1TGhrV1Y3alhoNGVIanB6NW95eGs5akp5VWtCQVFGV0Flemx5NWMxZHV4WVhiOStYZlhyMTFldlhyM2s1ZVdWNWZobHk1YlYxS2xUdFczYk5pMWJ0a3duVHB5UXE2dXJWVWdyNWE3UE9KOGhBTG1keVd4cnNSb0FBQUFBajVYeDQ4ZXJUcDA2eHU2L25CUWRIUzEzZDNlNXVycnF3b1VMTm9WRGFaS1RrNjBleVg0WUxsMjZwTzdkdTZ0NDhlSjYvdm5uRlJBUW9FcVZLdGwwYjFKU2t2YnMyYU05ZS9ib3hJa1RHak5takR3OFBCNzZHbk96WGJ0MmFmZnUzUm80Y0dDT3pydHExU3BWclZwVlpjcVV5ZEY1cGRRZHFTa3BLVEtielhKMGRMUUs4OU56N2RvMXJWcTFTbmZ1M0pFa0ZTdFdURTJhTk1uUmcvM3VkdWpRSWJtNXVUM1ExKy9NbVROV2g0dmx4czg0QU5pVHlZYi9TQkRVQWdBQUFFOG9ld2ExdVpYWmJMWXBiSU0xZXdXMUFBRDhFOWdTMUhLWUdBQUFBQUQ4SDBKYUFBQmdMd1MxQUFBQUFBQUFBR0JuQkxVQUFBQUFBQUFBWUdjRXRRQUFBQUFBQUFCZ1p3UzFBQUFBQUFBQUFHQm5CTFVBQUFBQUFBQUFZR2VPOWw0QUFBREFreW81T1ZtblQ1OVdiR3lzYnQ2OHFaU1VGSHN2Q1RuQXdjRkIrZlBubDZlbnAwcVZLaVZIUi82WEhBQUFBQVMxQUFBQWRoRVhGNmVJaUFoNWVIakl6ODlQQlFvVWtJT0RnNzJYaFJ5UWtwS2lHemR1Nk96WnM5cXpaNDhxVktnZ2QzZDNleThMQUFBQWRrWlFDd0FBa01QaTR1SjA5T2hSVmFwVVNVV0tGTEgzY3BEREhCd2NWS2hRSVJVcVZFaVhMMS9Xa1NOSFZMRmlSY0phQUFDQUp4dzFhZ0VBQUhKUWNuS3lJaUlpQ0draFNTcFNwSWdxVmFxa2lJZ0lKU2NuMjNzNUFBQUFzQ09DV2dBQWdCeDArdlJwZVhoNEVOTENVS1JJRVhsNGVPajA2ZFAyWGdvQUFBRHNpS0FXQUFBZ0I4WEd4c3JIeDhmZXkwQXU0K1BqbzRzWEw5cDdHUUFBQUxBamdsb0FBSUFjZFBQbVRSVW9VTURleTBBdVU2QkFBU1VrSk5oN0dRQUFBTEFqZ2xvQUFJQWNsSktTSWdjSEIzc3ZBN21NZzRPRFVsSlM3TDBNQUFBQTJCRkJMUUFBQUFBQUFBRFlHVUV0QUFBQUFBQUFBTmdaUVMwQUFBQUFBQUFBMkJsQkxRQUFBQUFBQUFEWUdVRXRBQUFBQUFBQUFOZ1pRUzBBQUFBQUFBQUEyQmxCTFFBQUFBQUFBQURZR1VFdEFBQUFBQUFBQU5nWlFTMEFBQUFBQUFBQTJCbEJMUUFBQUFBQUFBRFlHVUV0QUFBQUFBQUFBTmdaUVMwQUFBQUFBQUFBMkJsQkxRQUFBQUFBQUFEWUdVRXRBQUFBQUFBQUFOZ1pRUzBBQUFBQUFBQUEyQmxCTFFBQUFBQUFBQURZR1VFdEFBQUFBQUFBQU5nWlFTMEFBQUFBQUFBQTJCbEJMUUFBd0dQbzBxVkwycmx6cHhJVEUrMjlGQUN3SzdQWmJPOGxBQUJnRTRKYUFBQ0F4OUJQUC8ya1VhTkdxWHYzN284OHBBZ01ERlJnWUtDaW82TWY2VHdBa0IxbXMxbWpSNC9Xd0lFRHMzWGZ3WU1IOWVtbm55b3BLY21pL2ROUFA5V2VQWHRzbXZmZWUzUEtyVnUzRkJJU291RGdZTjI0Y1NOYjl3WUdCbXJ6NXMxVzdiR3hzUm95WklqT25EbGp0RVZFUkdqWXNHRVAvWDNldW5WTGNYRnhEM1ZNQVBnbmNiVDNBZ0FBQVBEdy9menp6NUtrNXMyYnkyUXkyWGN4bVRoeTVJZ0dEQmp3U09lWU1XT0d5cFl0cTZ0WHJ6N1NlWnljbk9UaTR2Skk1d0QrQ2N4bWM2NzRjOGRrTXNuWDExZmg0ZUhhc1dPSDZ0V3JaOU45NTg2ZDA0NGRPelI0OEdDTDloMDdkc2pQejArMWE5YzIyaElURTNYMjdGbEZSMGNyS2lwS0owNmMwTEZqeDlTNmRXdTkvZmJia3FUcDA2ZkxiRGJyMy8vK3QvTGx5eWRKQ2dzTHk5WjdhZHk0Y1paOXpHYXp4bzhmci9Ed2NEazRPS2hhdFdxcVdyVnF0dVpKVDJKaW9nNGVQS2lFaEFTajdmTGx5L3J0dDkrVWtwSmkwVGM1T1ZreE1URTJqZXZyNjJ2MWM3Sng0MFo5KysyMzJySmx5d092R3dEK2lRaHFBUUFBSGpPblQ1L1duMy8rS1dkblo3VnAwOGJleThsVTNyeDU1ZTN0YlZQZk8zZnVLRFkyVmlhVFNWNWVYamJQNGVpWStyKzhIVHAwdUs4MTJxcHUzYnI2NUpOUEh1a2NRRzZXTjI5ZVNkTFZxMWRWdUhEaEhKa3pNRERRcG42ZmZ2cHBsbjBtVDU2c3A1OStXcmR1M1pJa3hjZkhXd1dSU1VsSnVuSGpoZ29VS0tBT0hUcFkvQUlvN2MrbUNoVXFxRkNoUWtaN2tTSkZORy9lUFAzMjIyOGFObXlZeXBVcnB6Rmp4dGkwN2pTMkJMVXpaODVVZUhpNDJyUnBvOTkvLzEyZmZQS0p4bzhmcnpKbHltUnJyalJEaGd5UkpPUHJNV1hLRk9YUG4xK1NqUGM5Y3VSSTVjbVQrcUJ1MWFwVjFiQmhReU9nenNyYXRXc1ZGaGFtYjc3NXhxWmdOaUVoUVFNR0RKRFpiTmFVS1ZPTTBEdHRqWnMzYjlhT0hUdDA4dVJKWGI5K1hYbno1cFdIaDRmS2xTdW5WcTFhV1lUV2FUODNCUXNXMU9MRml5M0d5a2l2WHIwVUZSVWxaMmRuclZ1M3p1TGF3eHJ2eG8wYmV1Kzk5K1RtNXFaeDQ4YlpOQTZBeHd0QkxRQUF3RDlVVmdGRlltS2kycmR2Yi9ONDl0akJWTDU4ZVMxWXNNQ212b2NQSDFaUVVKQXFWS2lnU1pNbVBlS1ZBY2d1SHg4ZlNkS0ZDeGR5TEtnTkRnNSthR041ZTN0cnlKQWhPbnIwcUNTcFU2ZE9WbjFDUWtJVUVoS2lMVnUyNk9yVnEycmN1TEZlZXVrbGVYbDV5ZFBUVTA1T1RsYjN2UDc2NjZwZXZibysrK3d6RFJ3NFVIUG56cFVrZGV2V1RaMDdkODUwVFFzWExsUklTRWltZmN4bXM2Wk9uYW8xYTlhb2Z2MzY2dE9uajJKalkvWCsrKzlyOE9EQit1S0xML1RjYzgvWitGWDRueElsU2toS0Rhd2pJaUxrN2UxdEJOQk9UazZLaW9xU3I2K3ZIQndjSkVrZUhoN3k4ZkV4L2xzU0dCaW8zcjE3cTEyN2RwS2tOV3ZXUE5CdTJVbVRKdW52di8vV3RHblRMQUxNeU1oSWZmNzU1enAzN3B3S0ZTcWtLbFdxcUhEaHdvcVBqOWZwMDZlMWJkczJPVG82cHJ1NytQcjE2OXE4ZWJOYXQyNmQ2ZHo3OSs5WFZGUlVsbXQ4MFBFS0ZDaWdEejc0UU8rLy83Nm1UcDJxb0tDZ0xPY0U4SGdocUFVQUFQaUhTKy94VVZ1WnpXYUx1b081MmJGanh5UkoxYXBWdTYvN2JRMEgwZ0x3NE9CZ0k2Z0FrTFhpeFl2TDA5TlRlL2Z1VmRteVpZMEE3MUc2K3pONjdkcTFiSmM0dWZjei90bG5uMm5UcGsyYU9YT212di8rZTR0QXNHUEhqdXJTcFl0RkNGZTJiRm1ieWd1VUsxZE8wNmRQVjFSVWxEdzhQQ1JKVVZGUldaWkF5Q29jakkrUDE1Z3hZN1Jueng3VnIxOWZ3NGNQTjNiMmpoczNUb01HRGRLZ1FZUFV2My8vZEgrNUZ4Y1hwL2o0ZU9QMXBVdVhqSHJqZmZ2MmxTUkZSMGNyTEN4TXI3MzJtc3FYTHk5SjJybHpwL2J0MjZkZXZYb1p1Mnp2OXJCcm8rL2R1MWZoNGVGcTM3NjlTcGN1YmJULzhjY2ZHalJva0pLVGs5VzdkMisxYWRQRzZ1ZnUzTGx6K3ZQUFA2M0dMRnk0c0c3Y3VLRWZmdmhCclZxMXl2Uy9vOHVYTDFmZXZIbmw3T3ljWVYzZWh6VmVoUW9WRkJnWXFORFFVRFZwMGtSVnFsVEpjQndBangrQ1dnQUFnQWRrTnBzVkZ4ZW5TNWN1NmZidDJ6aysvOHlaTTQxSGpyTXJLU2xKTFZ1MmZNZ3JlalFpSWlJa1NUVnIxclR6U2g2ZC9mdjNweHNvUEVyWHJsM0wwZm53K0RLWlRHcmV2TGtXTEZpZzhQQndOV3JVS0VmQzJqVHIxcTNMY3ZmcHZUWnUzR2l4eG9JRkM4clYxVlZTYXZCMmJ3anA0dUlpZDNkM204ZFBTVW5SbFN0WDVPSGhJVmRYVjFXdVhObTR0bjM3ZG0zZnZqMWI2NzNiNGNPSDlmWFhYK3ZjdVhOcTM3Njkzbm5uSFl0dzBNZkhSMU9tVE5HSEgzNm9yNy8rV3Z2MjdWUHYzcjFWcEVnUm8wOUlTSWhDUTBPTjE4SEJ3Y1l1NWZYcjErdkNoUXRHdXlRanhDMVpzcVNDZzROMThlSkZTYW03a2RQNzc5REQrdjdQblR0WGpvNk82dGl4bzlHV2xKU2t6ei8vWExkdTNkS29VYU5VdDI3ZGRPOHRWcXlZaWhVclp0Vis1ODRkVmF0V1RmdjI3ZE8rZmZ2azcrK2Y3djEvL2ZXWDl1L2ZyeGRlZUVINzkrL1BjSTBQYzd6T25UdHJ5NVl0Q2c0TzVna1M0QWxEVUFzQUFQQUFybHk1b24zNzl0bThpK3Z1dnlBamU0NGVQYXBDaFFyZDF5TzgveFIvL3Zsbmp1OXdmdFNIck9ISjR1bnBxY2FOR3lzc0xFeG56NTZWdjcrLzhjaDhUaDB3WnN2dStTVkxsbWpPbkRtWjlua1lOYjVuelpxbGpSczNxbHUzYm5yNTVaY3R2Z2IzVy9yZyt2WHJtanQzcnRhdlh5OW5aMmNOR3paTUw3NzRZcnIzZTNoNGFOS2tTWm82ZGFwQ1EwTzFiOTgrdmZycXEyclhycDFjWFYwVkZCU2tvS0FnaFlhR2FzS0VDUm84ZUxDYU5tMHFLWHVIUFU2ZVBGbCtmbjVXdTNhblRKbWlLVk9tV0xTbDlXbllzS0dlZi83NUxNZU9pSWpReVpNblZhZE9IWXVRZlBQbXpZcUppVkhqeG8wekRHa3prNXljclBidDIydmZ2bjFhc1dKRmhzSHFpaFVySkVudDI3Zlh6cDA3TTZ3Yit6REg4L0h4MGZQUFA2OURodzdwcjcvK3N0aEZET0R4UmxBTEFBQnduNktpb25UdzRFRzV1Ym1wVHAwNktseTRzRnhkWFRNTkkzNzY2YWNjWEdIT3VuMzdkb2FQaE43TndjSEJhcGRWNjlhdGxaaVlhTk04YVNGQ1Z0STc4Q1c3Y3ZyMCtydDNpK1dFOGVQSFU5NEJEMTJWS2xWVXZIaHhoWWFHYXYzNjlUYmZWNmRPbmZzSzNPNlZ0dXN6TTdiOGdtTGF0R2x5ZG5ZMlhxZDNTTmFKRXljeUxGOVFxMVl0ZGV6WVVhZE9uZEswYWRPMGJkczJEUmt5eEtLVzc1RWpSekpkUTlxTzFqUS8vUENENXMrZnIrdlhyNnRhdFdvNmNPQ0F2dnp5UzMzNTVaZFp2cCtBZ0FEOThjY2ZtamR2bnBZdFc2WXZ2L3hTRlN0V2xDVDkrdXV2a2xKM3FTWWxKVm5zanAwOWU3YWVmdnJwZE1jOGVmS2szbm5uSGVOMTJzN2JtSmdZalJneFFrRkJRYXBVcVpJa0tTd3NUQXNYTGpUNnVMaTRhUGZ1M1ZtdWU5ZXVYWkpTZno3dXRtUEhEa2xTaXhZdHNod2pQV2F6V2RXclYxZnAwcVYxNk5BaFJVVkZXUjI4ZHVuU0pXM2R1bFhQUHZ1c0tsZXVuR2xKaDRjOW5yKy92dzRkT3FTZE8zY1MxQUpQRUlKYUFBQ0ErM0RseWhVZFBIaFFwVXVYVnRXcVZZMVRyNTlrdlhyMXNxbGZxMWF0MUw5Ly8zU3ZlWHQ3VzdXZFAzL2VxTGw0dHdzWExzaHNObWQ0ejRQNjczLy9xMkhEaHVuMTExOVh5NVl0Y3pTd0JmN3BQRDA5OWVhYmJ5b21Ka1puejU2MTZaYzREK3VYQnVrRnF2ZkQxOWMzM2ZxcmR3c1BEMWQ0ZUhpNjE2Wk9uYXJ5NWN0cnpKZ3hXcmh3b1JZdFdxU3JWNjhhUWUyR0RSdTBZY09HYkswcEtTbEpKcE5KUVVGQmF0Njh1VFp2M216enZYNStmaXBhdEtpV0xWdW1ZOGVPcVVLRkNwS2tXN2R1NmVEQmc1SlNTeUhzM2J0WEgzLzhzWEZmang0OWJKNGo3WHVZTmw3Tm1qVlZ0R2hSU2Y5N291VHU3N083dTdzUkZtY2tyZXpOdlU5VG5EeDVVcEwwN0xQUDJyeSt1NldGcEIwNmRORFlzV08xY3VWS0RSNDgyS0xQNnRXcmxaeWNyRmRlZVNYSHgvUHo4NVAwdi9yc0FKNE1CTFVBQUFEWlpEYWI5ZXV2djhyTnpTMVhoTFQvbEJxenRsaXdZSUZWVzJCZ29Bb1hMbXgxN2JYWFh0UGx5NWN6dk9kQnpaZ3hRK2ZQbjljMzMzeWpIMy84VVgzNjlNa3lVQUR3UHlhVFNUNCtQa1l3K2FoVnJGaFJIVHQyVlBmdTNiUHNlL0RnUWUzZXZUdlRQNy9QbkRsanNhUDJibW1oM0x2dnZxdjI3ZHRMU24wVWYrellzVnF4WW9VS0ZTcGs5RFdaVE9yU3BZdWFOV3NtVDA5UG83MURodzU2K2VXWE0xM242dFdyalVmbDArNXAwYUtGQ2hZc0tNbjJKd3p1MXJWclY0dlhPM2Z1MURQUFBLTkRodzZwUllzV1dyNTh1U1pPbktqbXpadExTajFnN2Ftbm5rcDNyTC8vL2x1alJvMnlhRXRJU05DU0pVdjAzSFBQR1NGdFJ1cldyV3V4aXpxOVFEK3RITXk5UDBmWHJsMlRrNU9UVmVtQTgrZlBxMHVYTGxialpGUVM0OFVYWDlTY09YTVVIaDZ1N3QyN0c0SHl6WnMzdFg3OWVubDVlYWwrL2ZxWnZvOUhNVjdhKy8ybkhQZ0o0T0VncUFVQUFNaW11TGc0WGJseVJYWHExTEY3U0N1bDd2cTYzOTJlWnJQNW9mMGxNRGc0K0xGNmpIN0lrQ0hhdEdtVFFrTkQ5ZWVmZjJyQWdBRnExcXladW5mdmJoSENBTEN2ZTM4eHMzVHBVcHZ2L2VHSEh5VDlyOGJxM1hyMzdwM2hmV21CWW5ZT2NydzdwSzFmdjc0S0Z5NXM5VVRBNXMyYnRYRGhRczJiTjArUzlPcXJyK3FGRjE3UW1UTm41T3ZyS3djSEJ5T2tmVmpXcmwyckJnMGE2TkNoUS9MMTlWV2JObTEwOE9CQkkwRDE4dkxLTUd5L3QyUk5jbkt5dnZqaUM4WEd4dXE5OTk2emFmN3Z2LzllK2ZMbGs4bGswdHExYStYbTVtWngvZnIxNjNKMGRMUUtaRjFjWEJRZkg2K1VsQlNMY2pvdUxpNFc5WVUzYk5pZzVPVGtET2QzZEhUVXl5Ky9yT0RnWUsxZHU5WUlzamR1M0tnYk4yNm9jK2ZPMlRvVTdXR05sL1o5dm43OXVzMXpBL2puSTZnRkFBRElwa3VYTGtsS1BSRThONWc1YzJhMndvSzdKU1VsUFZZN2NoK21nZ1VMR3VIc3hJa1RkZXJVS1czY3VGRzdkdTFTcjE2OTdtc25HNEJIbzEyN2RtcmR1blcyNzR1SWlOQzRjZVBTdmJaMjdWcUwwZ2QzQjhKcDRabXJxNnROODBSR1JtclpzbVhxM0xtenlwUXBvNy8rK2l2ZGUyL2N1S0d6Wjg4YXIwK2RPcVZ2di8xV04yN2NVRWhJaUZ4Y1hOSmRqNjNhdFd0bkVVQkhSRVFvSWlKQ0kwZU8xTFJwMHlTbDdyanQzcjI3SWlNakpkbGUxa1pLZlV6L3dJRURldkhGRnhVUUVHQnhyV2pSb3FwU3BZclZQV2tIejBtU201dWJWYWtGczltYzdpOUZ2YjI5RlJVVnBkT25UMXZVZ2kxWXNLRDY5dTFydk42OGVYT21RYTJVV2lkOTBhSkZXcmR1blRwMTZpUkhSMGV0V3JWS0xpNHU5MVVEOTJHT2wxa2RXd0NQSDRKYUFBQ0FiTHA5KzdZazIvK0NqbisyQ2hVcWFQcjA2VnE0Y0tHV0xGbWlhOWV1YWV6WXNRb0xDOVA3NzcrdjRzV0wyM3VKd0JPdlVLRkN4bzcrdTRQT2pCUXJWa3g1OHVSUmJHenNmYzEzOGVKRlNmK3J1NXFWZmZ2MmFmdjI3UlloWFdob3FFSkRRNDNYOWVyVk13N2VPbjM2dEw3NzdqdnQyYk5Ienp6empBWU9IR2dSMHFaNS92bm5WYTllUFp2VzhPMjMzMXExTFY2OFdQNysvdkx3OEREYTB1YkpseStmZkh4ODlQNzc3OHZiMjF0bXMxbHZ2ZldXM24zM1hmbjcrMHRLUFRSczh1VEp4aThMSzFldXJLKy8vdHFxbnF5VWVwaFpRRUNBdW5idHFqWnQyaGgxV2tOQ1FveGRzZWs5SGVMcTZxcHIxNjVaSFhKV3JWbzFSVVZGYWR1MmJWYUhkbVZYZ1FJRjFLeFpNNjFaczBaaFlXRnljM1BUdVhQbjlNb3JyNlQ3ZGMrSjhlTGo0eVh4L3hyQWs0YWdGZ0FBNEQ1eHVOU1R3OUhSVVYyN2RsVzlldlgwMVZkZktTb3FTZ2NPSEZEUG5qM1ZvMGNQdFc3ZG1wOEhJSmU0dHdacmVoWXRXbVJSaWlCTld1MXJTUmFQejZlWk5XdVdaczJhcFlFREIwcVN6YitvK2UyMzMrVHM3R3l4bzdSeTVjcDY2YVdYak5mZTN0N0dBVms5ZXZSUWtTSkZOSERnUURWcjFpekRQMS9LbENtanRtM2IyclNHOUlMYXNtWExxbnIxNmxidFNVbEpLbFdxbEdiUG5tMjAzYmh4UTJheldiNit2a2J0MmFKRml4cDl6R2F6VENhVEtsZXVuT0VCYTFKcWtINzQ4R0c1dTd1bmU5M2IyOXM0NkV4S3JkVjY3ZG8xblR0M1RpVkxsalRhMjdScG94OSsrRUUvL1BDREFnTUQ1ZXZybThWWElIT3Z2UEtLMXE1ZHF3MGJOcWh3NGNMS2t5ZVAyclZyWjdmeFltSmlKTm4rTXdiZzhVQlFDd0FBQU5pb1RKa3ltanAxcWtKQ1FyUnMyVElsSmlacTJiSmxhdEtreVgzdHVnTHdhUFR0MnpmZHNpNzc5dTNUUng5OWxPRjlreVpOVWtwS2lsSlNVblQ1OG1VamtEeCsvTGllZmZaWkl6QmRzMmFOWEZ4YzVPWGxsZVZhNHVQamRmejRjZFd1WFZ0T1RrNUd1Nit2cjFVSmxiU2d0bHUzYm5ybGxWZU11cXg5Ky9iVjY2Ky9ibFZPNEVGMTdOalJvcnhEbXN4SzRnd2ZQanpkOWdVTEZoZzFkMGVQSHAzcHZEdDM3dFRPblR2VHZkYXdZVU9Mb1BhNTU1N1Q4ZVBIZGZ6NGNZdWd0bmp4NHVyV3Jadm16Sm1qUVlNR2FlalFvYXBhdGFyRldBa0pDVGFYRGloZXZMaGVlT0VGL2ZMTEw1SlM2d2pmVzBNNE94NTB2TFRTRS9mV1RnYndlQ09vQlFBQStJZWp4bXpPY25SMFZQZnUzVlc5ZW5XTkd6ZE9IMzc0SVNFdGtNdGN2WG8xM1JJSWFUWEdNNUoyYU5iY3VYTzFjZU5Help3NVU3ZHUzZEw0OGVQVm9rVUw5ZXZYVDVLMGYvOSsrZm41MmJTVGZzK2VQYnB6NTQ1cTE2NmRZWitVbEJURnhjVVpyOTk0NHcyTDkzTDgrSEZkdUhBaHk3bXlLNzJRVmtvTlhlOTI4K1pOZmZMSkozSjFkZFhKa3lmVnBrMGJ0Vy9mM3FKUFdxZ3RTVnUyYk1sd3pzREFRTDN4eGh0NjY2MjNiRnBqM2JwMXRYcjFhdTNkdTljcTJINzk5ZGVWa3BLaWVmUG1hZkRnd1NwVnFwVEtsU3NuWjJkbnhjYkc2dkRodzdwMTY1Yk5kZHc3ZFBqLzdOMTVXRlJsK3dmdzd6RER2b1BneTQ2S3FLQm9haTY1NjZ0bEllbWJMV2F1bFZwYXBtbHFxWm43bHV0cnFMbGticGtMcHBhYSs2N2xnZ21Db3NpK0NySU0rd3puOXdlL09TL2p6TUNBNklCK1A5ZkZGWnpuT2MrNVp3N0ptZnM4NTM0RzR0eTVjK0wzVCtwSnh2dnJyNzhBUUZ6VWpZaGVERXpVRWhFUkVkVng3dTd1MVg3c1hoQUVKQ1FrMUhCRUw0YVhYbm9KVzdac2dVekdTMnFpMnVibm4zL0d6ei8vWEdrLzFXekw4ditHL3YzMzM5aTVjeWQ2OXV3cExobzVkT2hRYk42OEdWWldWdWpVcVJNU0VoTDB2a2wyNXN3WlNDUVNzYTVyZVE4ZlBzU1JJMGZ3KysrLzQ3WFhYb09OalEwQXFOVmpqWXFLQWdENCt2cnFkYnlhVUg3bTU5V3JWL0hERHo5QUpwTmgvdno1aUlpSXdOeTVjNUdkblkxUm8wYnBMR0ZRVTFxMWFnVTNOemRjdW5RSjJkblpzTFcxVldzZlBIZ3dPbmZ1ak45Kyt3MDNidHpBdVhQbm9GUXFZV05qZzJiTm1xRk5telo2TDd6bTUrY0hQejgvU0NRU3JYVjJxNnE2NDZXbnArUHExYXRvMUtoUmpjUkJSSFVIcnlxSmlJaUk2cmgxNjlicFBWdm9wQys2clFBQUlBQkpSRUZVY2NYRnhaeVIrd1NZcENXcWZkcTJiWXNCQXdhZ1hidDJHbTJGaFlWSVRrNkdoWVVGbEVvbFFrTkRBZnh2QWEzSXlFak1tVE1IRFJvMHdJUUpFOFQ5M24vL2ZjVEV4S0MwdEJTN2R1MkNrWkVSdW5YclZta3NlWGw1dUhyMUtueDlmY1dFcGlBSXlNbkp3Zm56NTNIMDZGSElaREowN2RvVjNidDNSMXhjSEFCZytmTGw4UGYzUjJscEtZNGVQUW9MQ3d1dGlWcFZqZGFhVkZoWWlMdDM3K0w2OWVzNGUvWXNFaE1UOGVxcnIyTE1tREd3c0xCQSsvYnRFUndjaktWTGwyTHc0TUY0NVpWWDBMcDFhM1RwMGdYWHJsM1Q2eGl4c2JFVjFyRUZ5bWFTbXBxYVFpS1JZTVNJRVpnN2R5NzI3Tm1ERHovOFVLT3ZsNWVYT050Wkh4WE4rRjI1Y21XVjk2dnA4WDc1NVJlVWxwYnFQZXVZaUo0ZnZMSWtJaUlpSWlLaTU4YUNCUXQwdGltVlNvd2FOVXB0VzRNR0RlRGg0UUZCRVBEOTk5L0R3c0lDYytmT0ZldkRxa3laTWdXQ0lHRDgrUEhvM0xtejFzWElIbmY3OW0wb0ZBcDA3TmhSM0phZW5vN0N3a0pZV1ZuaG5YZmVRZCsrZmNWWm9tNXVibWpmdmoyT0h6K080OGVQQXloTElvOFpNMGF0dnExS216WnQwTE5uejByakFJQWxTNWJvMWUvT25UdVlOR2tTbkp5YzBLMWJOd1FHQnNMTnpVMnRqN3U3TzFhc1dJRnIxNjdoNE1HRFdMOStQVHAzN2x4cGJWcVZpbXJVcXBSZjhLMWJ0MjQ0ZGVvVTl1M2JoejU5K3NERHcwT3Y0OVJGOSs3ZHcrKy8vNDZlUFh0cW5ZVk5STTgzSm1xSmlJaUlpSWlvemhvd1lJRGVqNGRiV2xyaXl5Ky9SR0ZoSVFSQmdLV2xKVHAxNmlTV1BwZzVjeVpLUzB1MUptR2xVaW1Bc29SbmJtNnVScnVibXh2Njl1MnI5b1REeXkrL2pPM2J0NHY3QW9DenN6TVdMMTRNSHg4ZmphY2haRElaNXM2ZGk4TENRaFFWRmNISXlBaFdWbFpheTl1MGJkc1duVHAxMHFqYnFzdmx5NWZoNCtPanMzM1RwazF3Y0hDQXBhVWx0bS9mcnRkQ2FXM2F0RUdiTm0yZ1VDZ2drOGtxbkZuNnBDWlBub3d2dnZnQzgrZlB4OHFWSzZ2OUpFbHRWbEJRZ0FVTEZxQlJvMFpxTTdxSjZNWEJSQzBSRVJFUmFWVmNYRnlsL2lVbEpWWGF4OGpJNkttVUR0QjNoVzhpZWo1OCt1bW5WZXIvMm11djZXelRaNmFtaFlXRjFnVUUvZjM5NGUvdnI3RmRXOUxYejgrdndtT1ltWm5Cek15c3dqNFZ6UnpXWnViTW1SVzJsMy90K2lScHkzc1daV0FzTFMzeDQ0OC9QdlhqR0pLNXVUazJidHhvNkRDSXlJQ1lxQ1VpSWlLcTQ1NVdqZG1xamp0NjlPZ3E5Vy9mdmozbXpwMWJwWDIweWMzTmhVd21FMWN2UDMvK1BBQm9UYVFRRVJFUkVkVldUTlFTRVJFUjFYSHU3dTVhSDR2Vmh5QUlTRWhJcU9HSWFsYjkrdlUxVnZrR3ltYXBtWmlZWU5ldVhkaTFheGNrRWdtTWpJeWdWQ29CQUUyYU5IbldvUklSRVJFUlZSc1R0VVJFUkVSMTNMcDE2NnBkcTYrNHVGam56Tm1uV1d1d0tyWnQyNloxKzVvMWF3QUFaODZjZ1ZRcWhWS3BoRktwaEV3bWc1K2ZYNVVmaHlZaUlpSWlNaVFtYW9tSWlJanFxQ0ZEaGdDQTJpSTFWU1dWU3NWeERHblZxbFVvTFMydDFyN2R1blZEdDI3ZElBZ0NsRW9scEZKcHRXY1lBMENYTGwwQXNIUUNFUkVSRVQxYlROUVNFUkVSMVZGRGh3NTk0akdrVW1tTmpQT2tHalJvOE1SalNDU1NHbG5RcHJJRmQ0aUlpSWlJbmdZalF3ZEFSRVJFUkVSRVJFUkU5S0xqakZvaUlxcVRGQW9GWW1OamtaNmVqb0tDQW5IeElIcStTYVZTbUp1Ync4bkpDVjVlWGpVeWU1S0lpSWlJaUtnMjRLY2JJaUtxY3pJek0zSDc5bTA0T2pxaVdiTm1zTEt5ZXFJYW5WUjNLSlZLeU9WeUpDVWw0ZkxseS9Eejg0T0RnNE9od3lJaUlpSWlJbnBpVE5RU0VWR2RrcG1aaWZEd2NEUnYzaHoyOXZhR0RvZWVNYWxVQ2x0Ylc5amEydUxSbzBjSUN3dUR2NzgvazdWRVJFUkVSRlRuc1VZdEVSSFZHUXFGQXJkdjMyYVNsZ0FBOXZiMmFONjhPVzdmdmcyRlFtSG9jSWlJaUlpSWlKNElFN1ZFUkZSbnhNYkd3dEhSa1VsYUV0bmIyOFBSMFJHeHNiR0dEb1dJaUlpSWlPaUpNRkZMUkVSMVJucDZPbHhkWFEwZEJ0VXlycTZ1ZVBqd29hSERJQ0lpSWlJaWVpSk0xQklSVVoxUlVGQUFLeXNyUTRkQnRZeVZsUlh5OC9NTkhRWVJFUkVSRWRFVFlhS1dpSWpxREtWU0NhbFVhdWd3cUphUlNxVlFLcFdHRG9PSWlJaUlpT2lKTUZGTFJFUkVSRVJFUkVSRVpHQk0xQklSRVJFUkVSRVJFUkVaR0JPMVJFUkVSRVJFUkVSRVJBYkdSQzBSRVJFUkVSRVJFUkdSZ1RGUlMwUkVSRVJFUkVSRVJHUmdUTlFTRVJFUlBVTlNxUlJLcGRMUVlWQXRvMVFxSVpWS0RSMEdFUkVSRVJrUUU3VkVSRVJFejVDNXVUbmtjcm1odzZCYVJpNlh3OExDd3RCaEVCRVJFWkVCTVZGTFJFUkU5QXc1T1RraEtTbkowR0ZRTFpPVWxJUjY5ZW9aT2d3aUlpSWlNaUFtYW9tSWlJaWVJUzh2TDJSa1pPRFJvMGVHRG9WcWlVZVBIaUVqSXdQZTN0NkdEb1dJaUlpSURJaUpXaUlpSXFKblNDYVR3Yy9QRDJGaFlVeldFaDQ5ZW9Td3NERDQrZm14UmkwUkVSSFJDMDVtNkFDSWlJaUlYalFPRGc3dzkvZEhlSGc0SEIwZDRlcnFDaXNyS3licVhoQktwUkp5dVJ4SlNVbkl5TWlBdjc4L0hCd2NEQjBXRVJFUkVSa1lFN1ZFUkVSRUJ1RGc0SUFPSFRvZ05qWVdrWkdSeU0vUGgxS3BOSFJZOUF4SXBWSllXRmlnWHIxNjZOQ2hBMlF5WHBJVEVSRVJFUk8xUkVSRVJBWWprOG5RcUZFak5HclV5TkNoRUJFUkVSR1JnYkZHTFJFUkVSRVJFUkVSRVpHQk1WRkxSRVJFUkVSRVJFUkVaR0JNMUJJUkVSRVJFUkVSRVJFWkdCTzFSRVJFUkVSRVJFUkVSQWJHUkMwUkVSRVJFUkVSRVJHUmdURlJTMFJFTDdUOC9IeWNPSEVDRHg4KzFObm4xcTFiT0h2MkxCSVRFNnQxak5MU1VzVEZ4ZW5WOTh5Wk0waE5UYTNXY1NvVEh4K3ZkeHhQS2k4dkR4OTg4QUUrK09BRHlPVnljZnZodzRmeDZOR2paeElERVJFUkVSRlJYY0pFTFJFUnZkQXVYYnFFaFFzWFl0Q2dRVHFUbVBQbno4ZWNPWE9RbEpSVXJXT2NPWE1HSDM3NEllYlBuMTlodjE5Ly9SVno1ODdGZDk5OWg1S1NrbW9kUzVlZE8zZml3dzgveElJRkMxQmFXbHFqWTJ0alpHU0UxTlJVcEthbVFxbFVBZ0N1WHIyS1pjdVdZZXpZc2JoNzkrNVRqNEdJaUY1c3BhV2x1SC8vdnRhL2V3cUZBdmZ2MzYvU2VMZHUzY0tlUFh1UWs1TlQ3WmhTVTFNUkVSR2h0UzA3T3h2eDhmRVFCS0hhNHd1Q2dOV3JWK1BHalJ2VjJ2L3UzYnNvTGk2dXNFOXFhaXF5c3JJcTdQUFBQLzlnOCtiTld0dXlzN014Yjk0OG5EaHhva3F4cGFhbWFsd2ZDWUtBNmRPblk5V3FWVlVhQ3dBeU1qTHcvZmZmSXo0K1hxUHQzcjE3V0xod0llN2R1d2NBQ0EwTlJVcEtTb1hqM2J4NXM5S2I3YW1wcVFnTEM5TTd4dHA4UG9qbzZXQ2lsb2lJWG1qbnpwMERBRFJwMGdTZW5wNGE3YW1wcVhqNDhDR01qSXpnNys5ZnJXUHMyclVMQU5DNmRlc0srNzMrK3V0d2RuWkdWRlFVMXE1ZFc2MWo2ZkxLSzYvQXlNZ0k5KzdkdzRFREIycDBiRzJNalkzRjcxVWZrTnUwYVlQKy9mc2pQVDBkWDM3NUpmNzY2NituSGdjUkVUMy85dXpaSS82dExTOC9QeDlqeG94QmJtNnVSbHRhV2hyR2pCbFRwZVBzMzc4Zkd6ZHVySGFjQUxCMzcxNTgvdm5uT3R0R2poeUo0dUppS0JRS2hJZUhWM244b3FJaUhEaHdBTEd4c1ZYZU56RXhFV1BIanNYMjdkdDE5aWtwS2NIdzRjUHgyMisvVlRqV3JWdTNzR1BIRHExdE8zYnN3T25UcDJGaVlxSjNiSVdGaFJnL2ZqeW1UWnVHL1B4OHRYaXVYTG1DVzdkdTZUMld5djc5KzNIMDZGSHhobko1MmRuWk9ISGloSmg0M2I1OU8wYU5Hb1hEaHcvckhHL1NwRWs0ZXZTbzJyYkhieEljUEhnUUV5Wk0wQ3UrMm53K2lPanBrUms2QUNJaUlrTXBMQ3pFMWF0WEFaUWxTYlc1ZWZNbUFLQlJvMGF3c0xDbzhqSCsrdXN2M0w5L0g5N2UzdWpUcDArRmZhMnNyREJwMGlSTW1USUZ4Y1hGS0MwdGhaRlJ6ZHhUOWZMeXdodHZ2SUVEQnc1Z3k1WXQ2TjY5Tyt6czdHcGtiRzFrTWhta1VpbVVTaVVVQ2dVQVFDS1JZT3pZc1RBM044Zk9uVHV4WnMwYXRHN2RHaklaTDBlSWlLajY0dUxpY1Bqd1lVUkhSMlBTcEVuaXpFZFZRaThwS1FrNU9UbHdjWEZCZm40K3NyT3prWmFXQmdCcXN5azlQRHdBUU91TVI0VkNnY3VYTDZOaHc0WjZseEV5TXpPRGo0K1AzcTlEbGRTVFNDVFlzV01IdG03ZGlxQ2dJSXdlUFZydkpKcXFsSk9UazVQZXgxVlJ6Y0x0MUttVHpqNTM3OTZGUXFHbzlzM3JtSmdZSERod0FOYlcxbEFvRkRoMTZwUmF1NE9EQTFxMmJLbXhuNW1aR2NhTkc0ZDU4K2JoeXkrL3hNS0ZDMkZyYXl2T3NEVTFOYTFTSEhsNWVUaDQ4Q0I2OXV3SmIyOXZyY2NESUk2L1lNRUNCQWNIWTlteVpaREw1WGo3N2JmMU9zNnhZOGV3WWNNR3pKZ3hBd0VCQVZXS3NUYWZEeUo2ZXZqSmlJaUlYbGluVDU5R1VWRVJySzJ0MGF0WEx3REF5SkVqMWZwa1oyY0RLSnZWOEhqYjQvejgvREJwMGlTMWJULzk5Qk1BNE9PUFB4YVRydlBtemNQcDA2Y3JIT3ZJa1NNNGN1U0l6dlpqeDQ1VnVMODJRNFlNd2FWTGwvRDY2NjgvazFrVHBxYW15TS9QMTNoTWNlVElrVEEzTjBlWExsMllwQ1Vpb2ljMmNlSkVPRGc0WVB2MjdjalB6OGZseTVmVjJsVXpXTGRzMllKVHAwNkpmNXNCOWIvN3FyK3RGYzE0dkh2M3J0NHpJcjI5dmZIamp6OGlLaW9LalJzM3JyUy9hbWFua1pFUlB2amdBeWdVQ3V6Y3VSTzNiOS9HZ2dVTHhCdXN2WHYzcm5Tc1diTm1WZGh1Ykd5TVAvNzRBL241K1dMUyt0S2xTN0N4c1lHSmlRbGlZbUxFdnE2dXJ1TE0waXRYcmdBb3U3bjhlTW1BZi8zclgycFAxRHhPb1ZCZzZkS2xVQ2dVeU0zTjFWb1NxblhyMWpvVGc1MDdkOGIwNmRNeGUvWnNMRisrSExObXpVSmVYaDRBd05MU3NzTFgrN2lRa0JBVUZSVmgyTEJoV3R2TnpjMEJRQ3c3SUpQSjhObG5uNkZaczJabzM3NTloV01YRlJXSmllUFEwRkRJNVhJMGJOaFFyN2pxMHZrZ29xZURuNDZJaU9pRmRmRGdRUUJBdjM3OXhBdHFiWFhLZ0xJTDUvS1AybWxUcjE0OXRaL1BueitQcUtnb3RHM2JGdTNhdFZQcnA1cTFvNktxTFZhVldhNFJFUkU2SDUrc3lKWXRXN0JseXhhOStpNWF0QWlyVjY4V1B3aFZSVUZCQVlDeUQ4amFaZ2FIaElTSTMvLzY2NjlWSHArSWlFaGwrUERoc0xTMFJOT21UVEZuemh3QVpUZGJCdzRjaVAzNzk0dUp2TUdEQjJQdzRNRjQ4T0FCUHZ2c014dzZkRWhqck1mcm5Tb1VDa3lmUGgzT3pzNllPSEdpM2pHWm1wcmkxS2xUbUQ5L1BwWXRXNFlXTFZwVTJMKzR1QmdTaVVTOGlUbHk1RWcwYk5nUU4yN2NnSzJ0cmRpdm9oajI3ZHVIbUpnWW1KcWFZdFNvVVRvVGRWS3BGRURaazBPcXBHNXBhU2trRWdsR2p4NnQxbmZGaWhVYTF4dWZmZmFaeHBocjE2N0ZaNTk5cG5hRFZwVlVQbmJzR05hdlg0ODdkKzVnN05peDZOKy92OXErbXpadHdxNWR1L0RXVzIvcGZHMUEyZXpTV2JObW9WbXpaZ0QrZDBPOS9QdFRtZXpzYk96ZXZSdjkrdldEaTRzTElpSWlrSkdSZ1U2ZE9rRWlrUUQ0MzR6YXBLUWtYTHQyRFdscGFVaFBUOGZEaHc5eC9QaHhaR1JrWU8zYXRaQktwV3FKMmIxNzl5STZPaHF6WnMyQ1VxbkVsU3RYMEtoUkkvSDZNaU1qQXdDMDFpbHUyclJwblRzZlJGVHptS2dsSXFJWFVsUlVsTGlnVmZtTDAvSXpWVk5TVWpCa3lCRElaRExzMjdkUG5GMmhqK0xpWXF4ZnZ4NHltUXlmZnZvcGdMSms3N2x6NXpCOCtIQzFpKzZpb2lKOC9QSEhTRTFOeGNpUkl4RVlHS2pYTWFSU3FjNFpKSUlnaUlsbEN3c0w4WU5IVmNsa01qeDY5S2hhaVZvVjFZY29JaUtpcDBuMU9Mb3FLWmFjbkF5SlJJS0hEeDhpTXpNVFZsWldrTXZsQU1vV2l6SXpNOU5hK2tDVkJGUUpDUWxCZm40K1Jvd1lvZEcyZWZObStQcjY2bnc4M2NQREEvYjI5dGkwYVJPV0wxOWVZZndsSlNVYWlkWHUzYnVqZS9mdWF0djY5dTJyZGYvSXlFakV4Y1VoS0NnSWYvNzVKeUlqSXpGNTh1UUtyd0U2ZHV5SW8wZVA0dXpaczVnelp3NDJidHlvY1RNWktMcytVaXFWNk4rL1A0S0NndkR4eHg5ckhXLzkrdlVRQkFFSER4NUVTRWdJTm0zYUJBRGl6NzE3OTlaSUN2NzU1NS9ZdVhNbkprNmNxSFpqVytYQ2hRc2FpVTFWL1Y3VjdOT0VoQVJzMkxCQjUrdDBjM01UMzdkTm16YkJ5TWdJUTRZTUFRQUVCd2NqUGo0ZXQyL2ZSbHhjSE5MVDA1R2VuZzRBYXZWaGJXMXQ0ZVRrQkdkblo3UnMyUkxGeGNVd056ZkgrKysvajNIanhnRUFBZ0lDY1BIaVJkeTVjd2ZaMmRuSXpjM0ZuVHQzTkJLcjJtNjBIemh3b0U2Y0R5SjZ1cGlvSlNLaUY5S2VQWHZFNyszdDdiWDJVUzEyRlJBUVVLVWtMUUQ4OHNzdlNFNU94cnZ2dml0ZVlHL2R1aFY3OXV6QnBVdVgxQjVKL09tbm41Q2NuQXd2THkvOCs5Ly9WaHZuNXMyYktDZ29RSWNPSFRTTzRldnJpLzM3OTJzOXZtb1dFUUJzMjdZTjF0YldWWXEvUEYzSHFNeTFhOWN3ZGVwVStQcjZZczJhTmRVK1BoRVJrUzYzYjkvRzhlUEhNWHIwYUhGVzQrT2xpajc2NkNNQVFGQlFFQTRkT3FTMndKTzIwZ2ZseWVWeTdOaXhBODJhTmNNcnI3eWkwYjVqeHc3MDdkdFhaNkxXMk5nWS9mcjF3ODgvLzR6SXlFaHgrNFVMRjNTV0o5QlYyaUFrSkFSV1ZsWmEyMUpTVWpCNzltdzRPVGxoMUtoUmFONjhPZWJQbnc5alkyT01IeisrMHByM0owK2VST1BHaldGcGFZbmV2WHRqNnRTcFlsa29sZWpvYUJRV0ZzTFB6MC9uT083dTdnRCtOOFBWdzhNRGdpQmcrZkxsc0xXMVJldldyZFhxb0dabFpXSDkrdlZvM3J3NXpNek14TFllUFhxSWZhNWV2YXAxNW5ONVVWRlJpSXFLMHRuZXJsMDc5TzNiRi8vODh3OE9IejZNenovL0hGWldWamg5K2pRaUlpSXdmdng0cEtXbFFhRlFvRW1USnVqVXFSTzJidDJLdm4zNzRwMTMzb0d6czdQV3NsSHA2ZW5JeWNrUmF3STNidHdZNXVibU9IRGdBSEp5Y3VEcTZvcTVjK2VLL2ZmczJZTS8vdmhEVEppV3A1ckZDOVR1ODBGRVR4Y1R0VVJFOU1LSmk0dlRXQ3hCRzFXTk8yMUowb3BFUlVWaDU4NmRxRisvdmpoYkl5WW1CaUVoSVRBeU1zTFFvVVBGdmhFUkVlSnMzWmt6WjZwZHBFZEdSbUxTcEVrd056ZEhjSEF3M056YzlJNmhxS2hJL0w2cUMyelVGTlZzMzhwS1JoQVIwZk1wS2lvS04yL2VSRkpTa2thOWNtMDZkdXlvTlJsYWtlVGtaQnc1Y2dSaFlXSDQ5dHR2NGVibUppWmNwMDJiaHRUVVZLeFlzUUkyTmpZQXloNFJ6ODNOeGVqUm8rSHQ3WTJjbkJ5c1hyMWE1NnpUZGV2V0lUYzNGd3NXTEtoU1hPVzk5dHByMkxwMUszNzc3VGZ4eHFtM3R6YysvUEJEdFg2SER4OUdVbElTUHZqZ0E2MS91M1g5UFE4TkRjVzhlZk9RbFpXRmhRc1h3dFRVRkQxNjlFQldWaForK09FSEpDWW1Zc3FVS1RvWEdNdk96c2FWSzFlMHpzb1VCQUVKQ1FrQWdJc1hMd0lBYkd4c2RKYUswamI3VXlLUllNR0NCUWdNRE1TaVJZdTA3aGNXRnFhMmlGdjV4T0Q0OGVNeGZ2eDRyZnN0V3JRSXg0OGZ4NW8xYStEcjY2dTF6NnV2dmlxV2t6aC8vandFUWNDYU5XdXdjdVZLQUdVbEI5NTQ0dzJOMzRGZmYvMFZscGFXWXJKVG0zdjM3a0Vpa2FCQmd3Yml0aEVqUmlBek14TVRKa3pBdUhIajFONFQxZm5YOWo2cDFQYnpRVVJQRnhPMVJFVDB3dG02ZFNzRVFkRFkvdmdNbktTa0pBREE3dDI3eFhxMit2RDA5SVJDb1VCaFlTSEdqUnNIcFZLSlI0OGVRYWxVb2wrL2Z1S0NFbks1SFBQbXpZTWdDSmcwYVJJOFBUM1Z4bW5hdENsNjllcUZFeWRPWU42OGVWaTFhcFhlaTIrcEVyVkdSa2JQWk9Fd2JaNTFvallxS2dxSmlZblA1RmlxUnlLSmlFaFRRVUVCVHB3NGdUdDM3c0RSMFJFK1BqNnd0Yld0dEF4UFJja3JYWHIxNmdWUFQwL01tREVERXlaTXdKWXRXMkJ1Ym81ZmYvMFZOMi9lUkVCQUFENzU1QlBNbVRNSERSczJSRUpDQW1iUG5nMXJhMnZNbkRrVEV5ZE9SSEJ3TUQ3NTVCT04rSzVkdTRZalI0N2cvZmZmaDQrUFQ1VmpVMUhOY20zYnRpMysrT01QQUdXUDRyLzMzbnRxL1U2ZVBBa0E4UGYzUjl1MmJTc2ROeU1qQTF1MmJNR1JJMGRnYm02Tyt2WHI0NGNmZnNDc1diUGc0ZUdCQVFNR3dOYldGc3VXTGNQSWtTUHgzbnZ2b1gvLy9ocGxrMVNMbC9icTFVdGMwRXlscEtSRTQvcW9vaHE1Mm1ZbEZ4Y1hpMG5taVJNbmlpVUk0dVBqTVhMa1NMV1p3bi8rK1NlV0xGbFM2V3RYQ1E4UGg0bUppYzdGdXBSS0pVcExTOFhycDdmZmZoc2RPM2FFalkwTmR1ellnWXNYTDJMaXhJbGFmemZ0N095UWtaR0I5UFIwSkNjbkl6RXhFVWxKU2VKWHIxNjlrSk9UQXpjM043WDMxTVhGQlZ1MmJJR2pveU5lZSswMXZWK0xTbDArSDBUMDVKaW9KU0tpcDZxMHRCUktwUklLaFVMbmYwdExTeUVJUW9WZjVSOVRmQktSa1pFNGMrWU1aRElaRkFxRldwdXUyUWhWVGNyOSs5Ly94b1VMRjhUYVpGS3BGQ1VsSmJDMXRSVXZyZ1ZCd05LbFM1R2Ftb29QUHZnQVhidDIxVHJXSjU5OGdxdFhyeUlxS2dvLy92Z2pQdm5rRTcxaVVDVnFMU3dzcWhSN1RWSXRqSmFibS90TWpwZVltTWdFS2hHUmdaV1dsbUx2M3IzSXljbEJ2Mzc5ZE01eXJFbU5HemZHNnRXcmtaQ1FnUHo4Zkt4Y3VSS25UNS9HbENsVDBMMTdkNnhhdFFyYnRtMkRoNGNIOXV6WkF5OHZMOHlaTXdkbVptYVlQbjA2Smt5WWdNVEVSSXdkT3hhdXJxNEF5djcycTJiUmZ2REJCd0NnOC9IN3VMZzRqVFlyS3l1MTJyS3Fja1M2Q0lLQWxKUVVBR1dsbHlwSzFONjlleGVIRGgzQ2lSTW5VRnhjakpkZmZobmp4NCtIcWFrcHZ2NzZhNHdiTnc3ZmZQTU4yclZyaDU0OWU2Sng0OFpZdW5RcGZ2cnBKL3o2NjYvbzNyMDdldlRvZ2ViTm0wTWlrZUMzMzM1RFFFQUFpb3VMeGJyeXVibTU0dC9VWThlT0lUczdHKysrK3k1R2pCaUJkOTk5dDhMWG9ubzlBREI3OW13a0ppWmkzYnAxR24xVTEzYVZsV1hRSlQ0K0hzbkp5WGpwcFpjZ2s4a1FGeGVIZXZYcXFWMzdGQmNYQTRCWSs5Zkp5UWxPVGs2SWlJakF1WFBuTUdUSUVIRTI3UFhyMTVHVWxJU1VsQlFrSnljakp5Y0hwMDZkVW5zS3k5SFJFYTZ1cnZEeDhZR25weWQrKyswM2pickZRTmxDdGUzYnQ2L3l6WEtsVWxsbnp3Y1IxUXdtYW9tSXFGS0NJS0M0dUJpRmhZVW9LaXBDY1hHeHhsZEpTWW5HendxRlF1dk0xZXJTVlV0V1g2V2xwVml4WWdVRVFjQmJiNzJGWGJ0MnFiV1huM1d3ZXZWcUhEaHdBRUZCUVZwWDBxMUlmbjQrZXZic0NSc2JHNWlZbUdETW1ER0lqWTNGcUZHallHVmxoWXlNREt4Y3VSS1hMbDJDcmEwdHpNM05zVzNiTmhRVkZhbDlGUllXb3JDd1VGeVpPU1FrQkowN2Q2NTAxV2pnZjRsYXVWeXVzOWFkTHR1MmJVUDkrdldydEk4MjF0YldNRFkyUmtsSkNlUnl1YzY2ZWpYbDhjVlducWJ3OEhEY3ZuMzdtUjJQaUtpdXVIejVNdExUMHpGNDhHQTRPenMvcytPcUVuQ3JWcTFDV0ZnWUZpNWNpQ1pObXFDd3NCQWZmL3d4aW91TEVSTVRBMEVRTUhEZ1FCZ2JHNk9nb0FEMjl2WllzV0lGbGl4WmdyUzBOTGk2dXFLNHVCaHo1ODRWazJTcUpKL3FVZm5IaFllSGk0dGJxWGg0ZUdqOFhZcUxpeFBMS2owdUlTRUJCUVVGc0xLeXd0bXpaN1hPOEFYS2tzV3FPUHo5L1RGa3lCQzBhZE5HYkYreVpBbW1UWnVHd3NKQ3RWaFdyRmlCTTJmT1lNZU9IZmpqano5dzl1eFpyRm16Qm1abVp1TGlXZSsvLzc2NHo1bzFhOFQ2OHNlT0hjUEpreWRSV2xxS25qMTdhbzBmQUFvTEM3RjkrM2FFaG9hS0M3YVdscFppK1BEaFd2dXJ5bUZVOThtZk0yZk9BQUE2ZCs2TWtwSVNUSjA2RmZYcTFjT0NCUXZFR2E3YWpsRlFVSUJGaXhhaFVhTkdHRFJva0xoOTZkS2xlUGp3b1ppTXJWZXZIbEpUVXpGdDJqUzR1cnJDemMwTk1wa000ZUhoQ0FnSUFGQlcrMWJiazBQKy92N2kvdVdwRm1kOWZMdWRuUjFNVFUyUm5aMWRaODhIRWRVTUptcUppRjV3SlNVbHlNdkxRMEZCQVFvS0NsQllXQ2ordC96M3VoS3Vxa2ZyVlY4V0ZoYXd0YldGc2JFeFpESVpaRElacEZKcGhmODFNaktDUkNMUithVnFQM0hpeEJPOTFnTUhEdUQrL2Z1b1Y2OGVCZzBhcEpHb0xlL1NwVXNBZ1BidDIxZjVPQllXRnVKc2psMjdkaUUyTmhhdFdyVkNuejU5QUpTVlZGQ05uNTJkalI5Ly9MSEM4YVJTS1V4TlRWRlVWSVFsUzVaZy9mcjFhclZzdFZGOUVKREpaSG92SlBibzBTTUEwSGdrRWdENjkrOHZqcWtQVmRMYndjRUJxYW1weU1qSWVPcUpXaUlpTXF5Q2dnSmN1WElGTDcvODhqTk4wZ0psVDFXRWg0ZGoyTEJoR0RWcUZDNWN1SUNnb0NDdGZYZnUzS24yODZKRmk3QnMyVElBWlRlbjU4K2ZqOXUzYjhQRHcwUHRhUnR0ajVIMzd0MGJmZnYycmZEeGM2QnNsdXk4ZWZOMGxnTzZkdTBhQUdEdzRNRll0MjRkL3Zyckw2M1hJSysrK2lvZVBIaUEzcjE3bzJuVHBocnRzYkd4bUR4NXNrWVpDWWxFZ3U3ZHU2Tjc5KzY0ZGVzV2lvdUw0ZXJxQ2tFUWNPREFBYkZmVmxZV2hnNGRpb2tUSjZvbG11L2R1d2RCRU5TU2g0ODdmUGd3RGg4K2pOYXRXOFBPemc2WEwxL1d1V0FhVURaTDFNVEVSTyt5VHVVcEZBb2NPblFJeHNiRzZOYXRHNHlOalRGcDBpUk1uejRkVTZkT3hlTEZpMkZ1Ymk3ZXVGWTk2aThJQXI3Ly9udWtwcVppMXF4WnVINzlPbUppWWlDWHk3Rml4UXJZMmRtSmljcVFrQkQ4OE1NUDhQUHpnNE9EQTRDeVpQM3Z2LytPNWN1WHc5L2ZINER1cDVkVU03SDFhWnN4WXdhNmR1MEtlM3Y3T25rK2lLam04UDlBSXFMbm5GS3BSRjVlbnM0dmJZdDdtSnFhd3N6TURPYm01ckN4c1JHL056TXpnNm1wcVZwaVZqWGJzeTVRSlN3LysreXpDaE9kZCs3Y1FYcDZPc3pOemZIU1N5OVYrM2lKaVluWXVuVXJURTFOTVdIQ0JIRjc4K2JONGV2ckN6TXpNemc3TytQaXhZdkl6OC9IeElrVDRlVGtCRXRMUzB5ZVBCbEZSVVU0ZE9nUVRFMU5rWkdSZ1pFalJ5STVPUmsvL3ZoanBiTjhWWTlQdG0vZnZzS0xjaFc1WEk0QkF3WUEwUDZCdzk3ZVhtT0doU3F4YTJkbnA3UHVvSXVMQzFKVFU1R2FtZ292TDY5SzR5QWlvcnJyd1lNSEtDMHRWVnRZNlZtNWN1VUtnb09Ec1hEaFFyVVpwanQyN05DNVQzWjJ0a1pKb2RPblQrUENoUXNZT0hBZ1RFeE1LdHhmSDRJZ1lQdjI3Zmo1NTUvaDR1S0NnSUFBcmJOcUwxeTRnUHIxNjZOLy8vN1l2WHMzOXV6Wm96VlJhMnhzak04Kyt3ejM3OTlIUWtJQzNOM2RjZmp3WVJ3L2ZoemZmLzg5dG0zYmhqdDM3bURXckZrYVQrQThlUEFBbHk5ZlZwdEZLcEZJWUc1dUx2NWNVRkFBb0d4V1pmbnRIMzc0b1VaTlhhQ3NETU9pUllzUUVCQUFtVXlHM2J0M1F5S1JZUHYyN2VMckxIK3pkOW15WldKU1hFWGJreis5ZS9mV21oaFhPWExrQ0RJeU10Q25UeC9ZMnRvQ0FGcTNibzJwVTZkaTd0eTUrUGJiYnpGLy9uenh1S3BFYlVSRWhEZ1RkL3IwNmVKNzBLVkxGNDJiQzZxU0JyZHUzVUxYcmwyeGZ2MTZIRHAwQ0FNR0RCQ1R0QlZadW5TcHhyYmZmLzhkcDA2ZDBtano5dllXWTZtTDU0T0lhZzRUdFVSRXo0bUNnZ0xrNXVZaUp5ZEg3YitxQ3p3VnFWUUtDd3NMV0ZwYXd0SFJFWmFXbHJDMHRJU0ZoUVhNek14Z1ptYjIzTmFtNnRLbEN5SWpJL0hLSzY5b0xNNVFYbFJVRklDeTJScWpSNC9XZS94Tm16YUozeXVWU2l4YXRBaEZSVVg0OU5OUHhacDNRTmxGdU9yeE5hQnNZWXY4L0h3WkdiUU1BQUFnQUVsRVFWVDA2dFZMVElhcUVwK3FEeGFPam80WU9uUW9idHk0Z1g3OStsVWFTMnhzTEFDb0hiY2lxZ3QyYzNOenJlZC84K2JOR3R0VUYvSWJObXdRUHlROXp0M2RIYUdob1VoSVNFQzdkdTMwaW9XSWlPb21WYWtBSnllblozN3NXN2R1UVNhVG9Ybno1bXJiSzRwRjI4M21ybDI3SWpFeEVZTUhEOFpQUC8zMHhISE5temNQWjg2Y2diKy9QMmJQbm8xdDI3WnA5SW1QajBkb2FDZ0dEUm9FbVV5R045NTRBMXUzYnNXMWE5ZlVrczdsQlFjSEl5NHVEci84OGd0U1VsTHd6ei8vQUFDKytlWWJUSmt5QlZPblRzWDA2ZFBSc1dOSEtCUUt5R1F5bkQxN0Z0dTJiWU9Sa1pGR1hWT2xVb20wdERUeEd1aklrU000Y2VJRUVoSVNNSExrU0xSdDJ4WldWbFpxTjIwek16T3hjZU5HMUs5Zkh6Tm56Z1FBclRkdUoweVlvTEV1QUZCMjNaU1dsb1ovLy92ZmVpMmVwaUtYeS9IVFR6OUJKcE5wekV6dDJyVXJQdnJvSXlRbkowTXFsWXJYTjZvYjlON2UzdWpSb3djOFBUM2g2ZWtKRHc4UHVMdTdpK1V0eXZQMTlSVkxVVnk0Y0FHblRwM0NmLzd6SDN6eXlTY29MQ3lzOU9tbWxpMWJhbXo3KysrL2RiYVZWNWZPQnhIVkxDWnFpWWpxbUtLaUlqeDY5QWhaV1ZscVNkbnlGMXd5bVF3Mk5qWndkbmFHdGJXMW1JeTF0TFNzOUtMeWVXWmlZb0t4WThmcTNiK2twRVRuQW1PVldiOStQU0lpSXRDa1NSTTBiOTRjWjgrZVJWSlNFaElURStIcjY2dVdiTTNQenhkbktGZmtyYmZld2x0dnZhWFg4VU5EUXdFQVRabzAwYXUvWEM0SGdCb3ZUNkNhSVJJWEYxZWo0eElSVWUyaktwUDByR3RjQ29LQW16ZHZvbG16WnVJTlRwV3ExbW1YU3FVVlBySmVWYTFhdFlLUmtSRW1UNTZzTlJrSUFGdTNiaFVUdEFBd1lNQUE3TnUzRC8vOTczK3hkdTFhamRlVWtaR0JmLzc1QndNR0ROQzR1V3BwYVlrRkN4Wmc2dFNwNGlQc0d6WnNRRlJVRkJZdFdvUUhEeDVnNDhhTmNIRnhRZGV1WFhIa3lCRnMzNzRkNmVucGFqZXg3OTI3Qnk4dkx3UUVCTURIeHdkTGxpeEJmSHc4dnZycUt6UnQyaFFLaFFLelo4OUdYbDRlVnE1Y0NSc2JHNTN2UWJkdTNUUzJoWWVISXowOUhSNGVIcmh6NXc2Ky9QSkx2Uis1WDd4NE1iS3pzL0hlZSsvQnhjVkZvLzJkZDk0UnYxZVZtbEE5TFdSaFlZR3Z2LzVhWXg5QkVLQlFLTlRPa1pHUkVkcTFhNGVUSjA5Q0twWGlrMDgrd1gvKzh4OEF3S1JKazlDc1diTXFYVmZxb3k2ZUR5S3FXZncvajRpb0Zzdkx5ME5XVnBhWW1NM0t5bEtiSVd0bVpnWWJHeHQ0ZVhuQnhzWUdOalkyc0xhMlZuczBpcW91TURBUWdZR0JsZmFMam83R1YxOTloZXpzYkx6NTVwdmk5cGlZR096YnR3OUFXUm1GVHovOVZHMi9oZzBiaXQ5bloyZUxkZUpxeW9NSER4QVhGd2VKUkZMcGpBMlYzTnhjQU5DN25xMitWS3Q5UjBaRzF1aTRSRVJFS2xGUlVjak56ZFg2TjYvODB5NlB5ODdPVml0TjlEUUVCZ2JpalRmZTBGa2lLRFEwRktkUG44WWJiN3doTHVScGJXMk5vVU9ISWpnNEdLdFdyY0xreVpQVjlqbDgrREFFUWNDcnI3NnFkVXhyYTJ2ODk3Ly9GWStabXBxSytQaDR5R1F5VEowNkZlUEdqY1BpeFl0UnYzNTlXRnBhd3MzTkRaMDZkWUtucHlkc2JXMHhhOVlzakJzM0RyMTY5UkxIN05PbkQ1WXZYNDR2dnZnQ2d3WU5Ra1pHQm03ZnZvM3Z2dnRPdkNtcnIvajRlTXlaTXdjdUxpNVlzbVFKeG93WmcxV3JWbFZhNXhjQU5tN2NpRXVYTHNISHh3ZkRoZzJydEwrcVROUGpONktMaTR0eDkrNWRoSVdGNGRhdFd3Z0xDOFBjdVhQRmNoSFoyZG40K2VlZmNlclVLUUJBejU0OXhTUXRVTGI0VytQR2pmVit6ZnFxYStlRGlHb2VFN1ZFUkxWRVVWRVJNakl5a0pHUmdjek1URHg2OUVpc0h5dVJTR0J0YlEwbkp5ZlkyZG5CM3Q1ZWJiRURxbG1Qejc3UTV2NzkrL2pxcTYrUWs1T0RvS0FnakJzM1RteHpjM09EaVlrSmJHMXQ0ZTd1RGc4UEQzRzFZQmNYRjdpNXVZbDlFeElTQUFELyt0ZS9haXgrMVNJVUFRRUJzTE96MDJ1Zm5Kd2NBRFdmcVBYeDhZR0ppUWtlUEhpQWdvSUMza1FnSXFJYWQrWEtGUURhSHlkL2ZGR3Q4clF0bnFtTEttR25UWEp5c3RaMkl5TWpkT3ZXVFdlU05pc3JDNHNYTDRhTmpRMUdqQmloMWpaZ3dBQ2NPM2NPZi83NUorenQ3ZkhSUng4QkFBb0xDN0YvLzM0RUJBU0lOMzVWczJwVkpRNEE5VWZlbzZPanhUcnhabVptbURsekptYk1tSUdpb2lKMDZkSUZYYnAwRWZ0bVptWnFqYlZUcDA3dzgvUERzbVhMeFBJTkF3WU1RTWVPSFhXK0w0OFRCQUZIamh6QnVuWHJJSlZLc1hEaFFqZzZPbUx5NU1tWU1XTUdDZ3NMOGNVWFgyaTkvaElFQVpzM2I4WXZ2L3dDQndjSHpKbzFxOUlabjBxbEVuLysrU2NBd05QVEUwRFpnbkFIRGh6QXZYdjN4Qm0wVFpvMHdadHZ2Z2xQVDA5a1ptWmkvLzc5Mkw5L1A0cUtpdEMvZjM5a1pHVGcrUEhqNk5hdEc5cTNiNC9VMUZUazVlV0pONk5yVWwwNUgwVDA5REJSUzBSa0FJSWdJRHM3VzB6TVptUmtpSStlU3lRUzJOcmF3c1BEQTNaMmR1SlhYVnEwcTY1YnVYSWxybCsvam1IRGh1SDExMS9YZUt3d0tpb0tVNlpNUVc1dUx2cjE2NmV4c0pleHNUSDI3OSt2OHhISDhtN2R1Z1VBYU5Tb2tWNngzYmx6Qjk3ZTNocVBRYW9rSmliaThPSERBSURYWDM5ZHJ6R0IveVZxSzNwVXJqcU1qWTBSRUJDQXExZXY0dXJWcTJvZlBvQ3lEMHovK3RlLzRPL3YvOXpXUmlZaW9xZnI0c1dMTURZMmhwK2ZuMFpiVlVzZjZESi8vbnlkYmFHaG9XTEpvZkpVaVZwdDh2THlNR1BHRER4OCtCQ3paOC9XK1BzcmtVZ3dZOFlNakJzM0RydDI3VUpxYWlyR2p4K1B6TXhNZUhoNHFKVkNVdDNzWGJWcWxiZ0FGbEIydlJrWkdZbWtwQ1N4ckFKUWxyVGN2SGx6bGYvdTJ0dmJZODZjT1RoMDZCQ0NnNFB4KysrL3c5M2RIVUZCUVFES0poMGtKeWZEM053Y01URXg0clZLZm40K1RwNDhpWkNRRU1URnhhRng0OGFZUG4yNitEUlJ1M2J0TUczYU5DeGV2QmpYcjE5SFVGQVF1blhySmlhWHM3T3pzV3paTWx5OGVCRU9EZzVZdEdpUk9QdFlKVDQrSGt1V0xJR0Rnd1BNemMwaGtVaHcrL1p0c2VTVXFoU1VJQWd3TWpMQ08rKzhnNWRlZWdsK2ZuNHdNVEhCclZ1MzhNTVBQK0RzMmJOUUtCVG8wS0VEUHZ6d1EzaDdleU0zTnhmUjBkR1lOV3NXM25yckxTUWtKRUFpa2FCMTY5WTYzNnNUSjA1bzNhNWFRMEJidTZ1cnE5cjVxNjNuZzRpZUxpWnFpWWllQVVFUWtKbVppYlMwTktTbnB5TWpJME9zS1d0cWFncEhSMGMwYU5BQWpvNk9zTGUzWjAwb0ExSXFsYkMxdFVWdWJpNVdybHlKa0pBUWpCa3pCaSsvL0RLQXN0VjBwMHlaQXJsY2pzREFRSTBrcmNyalNWcEJFQkFYRjRjN2QrNGdKeWNIQXdjT0JBQWNQMzRjUU5uc1YzMXMyTEFCRVJFUm1EcDFLanAzN3F6V1ZscGFpdSsvL3g1S3BSSmVYbDdvM3IyNzNxOWI5V2lncmtYQjlDV1h5OFZhdk8zYXRZT2xwU1ZlZWVVVlhMMTZGV2ZQbnRWSTFPN2R1eGYzNzkvSHlwVXJ0WDdBSmlJaXFraCtmajR5TXpQUnJGa3pyVThhMVZUcGc5OS8vNzNLc2VtYVNRdVUxVm1Oakl6RXNHSEQwS0ZEQjYxOUhCd2NzSGp4WWt5ZVBCbFhyMTVGWm1ZbVBEMDlzWHo1Y3JWK1BYcjB3RjkvL1lYang0K0xOMnRWTEN3czBLdFhMN1VTVFFDZTZPWm9ZR0FnbWpadGlqbHo1bUQxNnRXd3RyWkdqeDQ5b0ZBbzhQSEhINHY5dW5UcGdveU1ESHowMFVlUXkrVndjSERBMkxGajBhOWZQNDBKQ04yN2Q0ZW5weWRXcmx5SnJWdTNJalkyRmpObXpBQlFsaVMvZnYwNkdqUm9nRGx6NW1na2FRSEEyZGtaOSs3ZEU1OUdBOHBtRDNmdDJoVmp4NDRWejBXZlBuM1FwMDhmamYwVEVoSncvdng1ZE8vZUhXKy8vYlphbVNwcmEyc3NYYm9VaXhZdHdxNWR1d0FBYjc3NXB0WTRWQll1WEZqaGU2aXR2Vy9mdmxWSzFLbzg2L05CUkU4WE13RkVSRStCSUFqSXlzcENlbnE2bUp4VkpXWlZOV1VkSFIzaDZPaFk0NHMzMFpPUlNxWDQ5Tk5QMGE5ZlB3UUhCK1B2di8vRzExOS9qZmJ0MjZOMzc5NVl2bnc1OHZMeUVCZ1lpTTgvLzF6cmh6QkJFSkNRa0lCNzkrNGhLaW9LVVZGUnVIdjNybGhTb1ZXclZoZzRjQ0NPSERtQzJOaFkyTnZiNjcyNmJtNXVMb3FLaXJRZWQ4T0dEZUlNM1RGanhsVHBRMWhLU2dxQXloTzFTcVVTRHg4K0ZQc0R3UExseS9IdzRVTWtKU1dKdFc0QllNZU9IYkMwdEVTUEhqMndidDA2bkQ5L0hnOGZQa1M5ZXZVQWxMMVBTVWxKa0Vna2FOQ2dnZDZ4RWhFUnFWaFlXR0RIamgxSVMwdFQyKzd0N1kxMzMzMjN3dElIVGs1T0dENTh1RnBKb3ZMYXRtMHJsdXlwNlhKVFE0WU1nWWVIUjZVTGw3bTd1MlAxNnRWSVRVMFZIOTkvbkltSlNZMGwwVXhNVE5DbFN4YzRPenRYMk0vSHh3Yy8vUEFEUWtKQ3hCdkRscGFXbUR4NU1wUktwWGh0STVQSk1HSENCQlFVRktCSGp4NFZ2bzhOR3piRXlwVXJjZlBtVGRqYjI0dmJKMDZjaUVPSERtSElrQ0U2OXpjMU5jVWZmL3dCUVJCUVhGd3NidE5YMzc1OTBhVkxGNTNYNVk2T2psaThlREZTVTFOUlhGeGM0ZThWVVBiRVVFMm9qZWVEaUo0dUptcUppR3BJZm40K1VsSlNrSktTZ3ZUMGRQRWkwY3JLQ3A2ZW5uQjJkb2FUa3hQTXpNd01IQ25wdzhQREEvUG56OGZaczJleGR1MWFYTGx5UmF5QjkrcXJyK3BNMGdMQWpCa3p4TDVBMll3YWIyOXYrUHY3bzFtelptalJvZ1hDdzhNUkhCd01BQmcyYkpqR0xHcFZrclcwdEZRdDRhcjZJUHA0VGR0ZmZ2a0Z1M2Z2QmdBRUJRWHBuZmdGeW1yYXFSN1oxRllyZDh1V0xiaHg0d2JTMHRLUWtaR0IwdEpTdGZZTEZ5NklyN04rL2ZwaUhWNVY3VDhyS3l1OC92cnJDQWtKd2ZyMTY4WFZscE9UazFGUVVBQXZMeS9XcmlVaW9tcVRTcVZ3Y1hGUjI5YW9VYU5LeXdxWm1abGg4T0RCT3R0YnRHZ2hMaTVWVXo3OTlGTnhrVkVmSHgrOTlxbFhyNTU0ay9OcHM3S3l3c3laTS9YcWEybHBxWkZvMWpaYnRXdlhybFdLNGZGYXcvWHIxOGVISDM2bzE3NFNpYVJLQ2RyeTlKazhVZEVzMnBwS3pwWlhHODhIRVQxZFROUVNFVldUSUFqSXlNaEFjbkl5a3BPVGtaMmREYUJzWm9lcnF5dWNuWjNoN096TUJGUWQxN1ZyVjd6ODhzdll0R2tUZnZ2dE53aUNnT3ZYcitQQ2hRc2FwUWRVT25ic0tLNCszYUpGQy9qNys2c3R4UERISDM4Z09EZ1loWVdGNk55NXM5WmFzdmIyOXNqUHo4ZUZDeGZRcFVzWGxKYVc0c3laTThqTnpZV1JrUkhjM2QwQmxQMGVCZ2NISXlRa0JBRFF1blZyZlBMSkp4cmp4Y1RFSUNVbEJmWHExWU85dlQyc3JLeGdZbUtDdExRMGJONjhHV2xwYVpCSUpIanBwWmMwOXMzSnlVRjRlRGlBLzMwWWRuTnpnNXViRzF4ZFhkVVdTdE5WdG1QdzRNRTRmZm8wVHAwNmhjYU5HK1B0dDk4V2s5bk5temV2NkJRUUVSRVJFUkc5RUppb0pTS3FncUtpSXFTa3BDQTVPUmtwS1Nrb0tTbUJSQ0pCdlhyMUVCQVFBQmNYbHhwZmpJa016OXpjSEdQSGprV1BIajJ3Yk5reXhNYkc0cnZ2dmtPSERoMHdaY29ValJrWWI3enhodHFpSFNyaDRlRll1M1l0SWlNakFaUWxnYWRObTZaMVptNm5UcDN3NjYrL1l2YnMyUnB0N2RxMWc2bXBLVkpUVTdGbzBTS3gzRUZBUUFDKy9mWmJyY25TeE1SRXpKbzFxOExYK2ZycnIydWRLZkxtbTIvaTVaZGZyalFaV3hGYlcxdk1tREVEMDZaTncvcjE2M0grL0hsRVIwZUxyNGVJaUlpSWlPaEZ4MFF0RVZFbENnc0xrWmlZaUlTRUJLU25wME1RQkppYW1vcEpxL3IxNjJzc0hFWFBKejgvUHdRSEIrT25uMzdDN3QyN1VWUlVKRDdlcnc4Ykd4dkV4c2JDMHRJU0kwYU0wRmpZbzd4aHc0YkJ4TVFFMTY5ZkYrdSttcHFhb21uVHBoZytmRGdBNE1hTkcyS1N0bGV2WHZqeXl5OTEvaTU2ZTN2RHdzSUNCUVVGRUFSQnJjM1cxaGFCZ1lFWU1tU0kxbjA5UFQxMTFzV3JpaFl0V21EWnNtWDQvdnZ2Y2Z2MmJRQmxTZHFPSFRzKzhkaEVSRVJFUkVSMUhSTzFSRVJhRkJRVUlDRWhBWW1KaVVoUFR3ZFFWaU9xU1pNbWNITnpnNzI5ZllVcitWTHRaMlJraEtWTGwxWjVQMk5qWTN6ODhjZm8xS2tUWEZ4Y3F2UjdvS3A3NitIaFVlbWlYU1ltSmhnMmJCaUdEUnVtczg5cnI3MEd1VndPVzF0YjlPN2R1OEx4M056Y3hOSU5SVVZGS0NvcWdrS2hnTEd4TWF5dHJaL1o3N092cnkvV3JWdUgrUGg0S0pWS2VIdDdQNVBqRWhFUkVSRVIxWFpNMUJJUi9iK2lvaUxFeGNVaFBqNGVHUmtaQU1wbVFQcjUrY0hOelExMmRuWUdqcEJxa2tRaWVhTEZFZno4L0txMVgwM1hZeDA0Y0dDVitrc2tFcGlabVJsOFVidktWa3NtSWlJaUlpSjYwVEJSUzBRdk5LVlNpYVNrSk1UR3hpSWxKUVdDSU1EVzFoYisvdjV3ZDNkbnZWa2lJaUlpSWlJaWVpYVlxQ1dpRjQ0Z0NIajQ4Q0ZpWTJPUmtKQ0FrcElTbUptWm9YSGp4dkR5OHVMTVdTSWlJZ05KVDAvSHdZTUhNV2pRSUppYm14czZIQ0lpSXFKbmlvbGFJbnBoRkJRVTRNR0RCNGlKaVVGZVhoNmtVaW5jM056ZzVlV0YrdlhycytZc0VSRzlrQjVmWU5DUXpwOC9qNTA3ZHlJbkp3ZGZmUEZGcGYwTENnb1FGQlJVSThjK2R1eFlqWXlqUzJXMXhIVUpEQXpFK1BIamF6Z2FJaUlpcW8yWXFDV2k1NW9nQ0VoTlRVVjBkRFNTa3BJZ0NBS2NuSnpnNStjSGQzZDN5R1Q4WjVDSWlGNWN4c2JHeU03T05uUVlvamZmZkJOSGp4N0Y3Ny8vanA0OWV5SWdJS0RDL21abVp0aTBhWlBHOXFOSGoyTFhybDFxYmRxMmFWUGRoT3JqK3ZidGk0a1RKNnB0YTlHaUJicDE2NmIzR1AvOTczOXJKQllpSWlLcUc1aWhJS0xuVW1GaElXSmlZaEFkSFkyOHZEeVltSmlnY2VQR2FOaXdJYXl0clEwZEhoRVJVYTNnNnVxS3RMUzBaM1k4cFZJSnVWeGVZWjhoUTRiZzVNbVRzTFMwMUpsRXRyS3lnbFFxaFVRaTBibzRvYTJ0TFFEMWhRdTFiZFBtL2ZmZnI3QmRFQVRzM2JzWHhjWEY2TjI3TjV5Y25MVDI4L1gxMWRqV29FRUR2UG5tbXhXT1h4NFR0VVJFUkM4V0ptcUo2TG1TbVptSnUzZnZJaUVoQVlJZ29GNjllbWpldkRuYzNOd2dsVW9OSFI0UkVWR3QwckpsU3h3NGNBQjM3OTdWbWxpc2FYZnYzc1hubjMrdVY5K3paOC9xYkZ1elpvMFliMTVlSGpJek05WGFWUW5lK1BqNENyZXBsRS9lamhneG9zSzREaDA2aE9MaVlqUnUzQmlUSjA5bTZTUWlJaUtxTVV6VUVsR2RKd2dDRWhNVGNmZnVYV1JrWkVBbWs4SEh4d2NOR3phRWpZMk5vY01qSWlLcXRSbzNib3dtVFpyZytQSGpzTE96ZzdPejgxTTlub3VMUzZYMVZsZXVYQWw3ZTNzTUhUcFVaNS82OWV1TDMxKzRjQUZMbGl6UjJtL2t5SkY2YmRPM1BtMTZlam8yYnR3SWlVU0N6ei8vbkVsYUlpSWlxbEZNMUJKUm5WVlNVb0lIRHg0Z0tpb0srZm41c0xDd1FNdVdMZEdnUVFNWUd4c2JPandpSXFJNm9WZXZYdGk3ZHkrMmI5K090bTNib21IRGhuQnljb0tKaVVtTkg4dk96ZzZCZ1lFVjlsbTVjaVdzckt3cTdmZTRrSkFRV0ZsWkFRQjI3OTZOOWV2WHF5Vmd0VzNidDI4ZmdvT0Q5UnBmRUFRc1hyd1ljcmtjL2Z2M1I5T21UYXNVSHdCa1pHVGc1czJiVmQ2UGlJaUlYZ3hNMUJKUm5WTlFVSUM3ZCs4aU9qb2FDb1VDam82T2FObXlKZHpjM0RpemhZaUlxSXJNemMzeC92dnY0OHFWSzdoOCtUTCsrdXN2dmZicjJMRWpYbm5sbGFjY1hlM3gwMDgvSVRRMEZPYm01bWpidG0yMXhyaHc0UUl1WExoUXc1SHB0bXZYTGlRa0pEeXo0eEVSRWRHVFlhS1dpT3FNdkx3OFJFWkdJaVltQm9JZ3dNM05EYjYrdm5CMGREUjBhRVJFUkhXYWtaRVJPbmJzaUZhdFd1SEJnd2ZJenM2R0lBZ1Y3bFBab2x6UFdtSmlJaXdzTEFEb1g2TTJLeXRMcjdGUG5UcUZuVHQzd3M3T0RvSWdZUHIwNlRoMjdCaGlZbUtRbEpTa1Y4TGEyOXNiYmRxMFFlL2V2VFhheG93Wmd3NGRPbUQ0OE9GcTJ4Y3VYUGhFMXprK1BqN1YzcmM2bUJRbUlpSjZNa3pVRWxHdGw1T1RnOGpJU01URnhRRW8rNkRUdEdsVDhmRkdJaUlpcWhubTV1Ync4L043NnNkSlNrcXFzRjJoVU9qc0k1Rkk0T0xpb3JGOTNMaHhHdHYwclZGYmtXdlhybUh4NHNVd05qYkc3Tm16c1dUSkVqSHB1M3IxYXZ6enp6L28xS2tUeG80ZEN5Y25KNTNqL1BqamoyS3BKbTFzYkd6UXFGRWpqWDJlUkpzMmJkQ21UWnNuR3FNcUxsNjhpRXVYTGoyejR4RVJFVDF2bUtnbG9sb3JLeXNMRVJFUlNFaElnSkdSRVJvMWFvUW1UWnJvL0lCRFJFUkVkY093WWNNcWJFOU9UdGJaeDlqWUdILzg4WWY0czZlbko0S0NnakJxMUNpWW1wb0NBQzVmdm93dFc3YmdpeSsrUUpNbVRYUWU1K2JObXpoNzlxek85bXZYcm1IbXpKa1FCQUhUcGsxRHMyYk4xTnBuenB5SkgzNzRBU2RQbnNUMTY5Y3hmUGh3REJnd1FHc3BKcVZTaVFFREJxQno1ODZZTVdOR2hhK2ZpSWlJWGt4TTFCSlJyU09YeXhFV0ZvYjQrSGpJWkRJMGFkSUV2cjYrTURNek0zUm9SRVJFVkFPKy92cHJuVzN6NTgrSG82TWpSbzhlcmJWZEtwV0szOGZIeDhQUzBoTDkrL2RIV2xvYWdMS0U2T3JWcTZGUUtHQnNiS3hXNnVCeERnNE82TisvUCtMajQrSGc0QUJMUzB1eDdlVEprMWl5WkFrRVFjQTMzM3lEenAwN2EreHZhMnVMYWRPbW9WdTNibGl4WWdXQ2c0TngrdlJwVEpvMENaNmVubXA5azVLU1VGcGFxck9VUVVGQkFWSlRVN1cyU1NRU09Eczc2M3dkUkVSRTlIeGdvcGFJYW8yQ2dnTGN2bjBiRHg0OGdKR1JFWm8wYVlJbVRacUlzMk9JaUlqbytkQ2pSdytkYmZQbno0ZUZoVVdGZlZRcUsyT2dLOW1yemNTSkU5RzNiMThJZ29DTkd6ZGkxNjVkc0xDd3dOZGZmNDMyN2R0WHVPOHJyN3dDZjM5L0xGdTJEQmN2WHNTWU1XTXdaTWdRdlBmZWUrTHMyanQzN2dDQXhxeGNsWFBuenVIY3VYTmEyOHpNekhEdzRFRzlYd3NSRVJIVlRVelVFcEhCRlJVVklUSXlFdmZ1M1lNZ0NHallzQ0dhTldzR2MzTnpRNGRHdFl4VUtvVlNxVlNiVFVYRTN3bWlGOWV4WThmVWZqNTA2QkJXcmx5SmI3NzVCdDI3ZDlmb0h4a1ppUWtUSnNEZjN4OUxsaXpSS0ZHUW1wcUtoUXNYSWl3c0RNN096cGd6Wnc0YU5teW9WeXkydHJiNDdydnZjT2pRSWF4ZHV4YUppWWxxNC8vMTExOEFnQll0V21qZC82V1hYc0ovL3ZNZnJXMzhONDZJaU9qRndFUXRFUmxNYVdrcDd0NjlpNGlJQ0NnVUNuaDVlY0hQejQrTGhKRk81dWJta012bHNMVzFOWFFvVkl2STVYTFdyaVlpUkVkSFkrM2F0WEJ3Y0lDeHNURUtDd3ZWeWlaRlJVVmgrdlRwc0xHeHdaUXBVN1RXa2MzSnljR2RPM2ZRcFVzWFRKZ3dBZGJXMWxXT0l6QXdFQzFidGxSYldFd3VsK1BpeFlzQWdLTkhqMkx3NE1FYSt6azVPYUZEaHc1VlBoNFJFUkU5UDVpb0pTS0RTRTVPUm1ob0tPUnlPVnhjWE5DaVJRc20zNmhTVGs1T1NFcEs0dThLcVVsS1NrSzlldlVNSFFZUkdaaTl2VDFHalJxRmMrZk9ZZmJzMlpCS3BRZ0lDRUQ3OXUyaFVDaXdaY3NXV0ZwYVl0R2lSV3BKMVBJYU4yNk10V3ZYYXRTWHJTb1BEdysxbi9mdTNZdWlvaUkwYU5BQVAvLzhNN3k4dkxUV3ZDVWlJcUlYR3hPMVJQUk15ZVZ5aElhR0lqazVHVlpXVnVqY3VUTmNYRndNSFJiVkVWNWVYcmg4K1RJZVBYb0VlM3Q3UTRkRHRjQ2pSNCtRa1pHQmpoMDdHam9VSXRKRFFVR0JYdjBFUWFpMDcrTWxrdXp0N1JFVUZJU2dvQ0JrWldYaDJMRmoyTEpsQzY1ZHV5YjI2ZHk1TTNKemMxRmFXZ29qSXlPdDR6NXBrdlp4c2JHeDJMVnJGN3k5dmJGOCtYSk1uRGdSczJmUHhzQ0JBekZvMEtCcXpkb2xJaUtpNXhNVHRVVDBUQ2dVQ2tSR1J1TE9uVHVRU0NSbzNydzVmSDE5V1hPTnFrUW1rOEhQenc5aFlXRm8zcnc1azdVdnVFZVBIaUVzTEF6Ky92Nzh0NFNvamdnS0N0S3JYMEpDUXFWOVEwSkMxTW9sbFpTVUlEWTJGaEVSRWJoeDR3YisvdnR2RkJVVm9XblRwdWpTcFF1dVg3K08wNmRQNDhTSkU3Q3lzc0xMTDcrTURoMDZvRjI3ZGsrdDdGSldWaGErL2ZaYktCUUtmUDc1NTdDMHRNVFNwVXV4Y09GQzdONjlHL3YzN3hkcjF0Ni9meC9idDI4WC96MFRCQUZLcFJKS3BSSWxKU1VvTGk3R3A1OSsrbFRpSkNJaW90cUJpVm9pZXVyaTQrTng4K1pORkJRVXdNUERBd0VCQWF3blNkWG00T0FBZjM5L2hJZUh3OUhSRWE2dXJyQ3lzbUtpN2dXaFZDb2hsOHVSbEpTRWpJd00rUHY3dzhIQndkQmhFWkdleG84ZlgyTmptWm1ab2JpNEdETm56a1JTVWhMUzB0S2dWQ29CQU83dTdnZ01ERVRQbmozUnVIRmpBTUE3Nzd5RG5Kd2NYTGh3QVdmT25NSFpzMmR4NnRRcG1KcWE0dWVmZjM0cS81WWNPWElFaVltSitPQ0REOFNFckxXMU5lYk5tNGZRMEZBY08zWU1FUkVSTURNelEzUjBOTzdmdjY5enJNZkxLUkFSRWRIemg0bGFJbnBxc3JPemNlUEdEYVNucDhQVzFoYnQycldEczdPem9jT2k1NENEZ3dNNmRPaUEyTmhZUkVaR0lqOC9YL3h3VHM4M3FWUUtDd3NMMUt0WER4MDZkSUJNeGtzWm9yb2tNREN3eHNkMGQzZUhtWmtadW5mdkRoOGZIL2o1K2Vtc1cyMWpZNE8rZmZ1aWI5Kyt5TTdPeHJsejUxQlNVdkxVYnZnTUhEZ1FFb2tFNzd6emprWmJxMWF0MEtwVks3VnRwYVdsVUNxVkVBUUJnaUFBS0p0Wks1RkllRU9TaUlqb0JTQVJWRmNBUkVRMXBLU2tCR0ZoWWJoLy96NWtNaG44L2YzaDQrT2pkWFZsSXFLNktEdzhITGR2MzhiYmI3OXQ2RkNJaUdxTml4Y3Y0dEtsUy9qeXl5OE5IUW9SRVZHdEk5RWpLY0pwS0VSVW8ySmlZdkRQUC8rSUt4dTNhTkVDcHFhbWhnNkxpSWlJaUlpSWlLaFdZNktXaUdwRVFVRUJybDY5aXBTVUZEZzRPS0J6NTg2c0cwbEVSRVJFUkVSRXBDY21hb25vaWNYSHgrUDY5ZXRRS0JRSUNBaUFyNjh2eXh3UUVSRVJFUkVSRVZVQkU3VkVWRzNGeGNXNGZ2MDY0dVBqWVdkbmgzYnQyc0hXMXRiUVlSRVJFUkVSRVJFUjFUbE0xQkpSdFNRbkorUHExYXNvS2lwQ3MyYk40T2ZuQnlNakkwT0hSVVJFUkVSRVJFUlVKekZSUzBSVm9sQW9jUFBtVFVSSFI4UGEyaHFkT25WaUxWb2lJaUlpSWlJaW9pZkU2VzlFcExmMDlIVDgrZWVmaUk2T2hvK1BEM3IzN3Mwa0xSRVJFUkhWU3FXbHBiaC8vejVLUzBzMTJoUUtCZTdmdjErbDhXN2R1b1U5ZS9ZZ0p5ZW4yakdscHFZaUlpSkNhMXQyZGpiaTQrTWhDRUsxeHhjRUFhdFhyOGFOR3plcVBjYmo5dTNiaDlEUTBHcnRtNVNVaEYyN2R0VklIQkVSRWRpeVpVdUY3Ly9Ka3lleFpNbVNKejVXWm1abWxmZEpTa3JDcUZHamNPREFBWjE5MXExYmg4OCsrd3hGUlVWNmpmbnc0VU5FUmtaVzJPZkJnd2ZWaXBlSWFpY21hb21vVWtxbEVqZHYzc1RwMDZjaENBSzZkZXVHbDE1NkNWS3AxTkNoRVJFUkVWRXQ4eVNKeHVyWXMyZVAxbVJnZm40K3hvd1pnOXpjWEkyMnRMUTBqQmt6cGtySDJiOS9Qelp1M0ZqdE9BRmc3OTY5K1B6enozVzJqUnc1RXNYRnhWQW9GQWdQRDYveStFVkZSVGh3NEFCaVkyT2ZLTTd5Z29PRGNlYk1tV3J0R3hFUmdRMGJOdURzMmJNYWJYSzVIUHYyN2RQNmRlVElFWTMrdi96eUMvYnQyMWZoOFNJakkvSG5uMy9xRlZ2djNyMXg0c1FKamUxUlVWRjQ3NzMzY09yVUtiM0dVUWtPRGtaYVdocTZkZXVtdFQwNk9ocDc5KzVGbXpadFlHcHFxdGVZUzVjdXhlVEprM1VteWdzTEMvSHR0OTlpekpneHlNL1ByMUs4UkZRN3NmUUJFVlVvS3lzTFY2NWNRVTVPRHJ5OXZkR3FWU3NZR3hzYk9pd2lJaUlpcW1WTVRFd0FsQUQwRUFZQUFDQUFTVVJCVk0wTXRiT3plMmJIall1THcrSERoeEVkSFkxSmt5WWhKU1VGQU1URVZWSlNFbkp5Y3VEaTRvTDgvSHhrWjJjakxTME5BQkFmSHkrTzQrSGhBUUFJQ3d2VE9JWkNvY0RseTVmUnNHRkR4TVhGNlJXWG1aa1pmSHg4OUg0ZHFwbS9Fb2tFTzNic3dOYXRXeEVVRklUUm8wZUw3MjFsSGo1OENBQndjbkxTKzdoUFU2OWV2YkIvLzM2Y1AzOGVYYnQyVld0NzlPZ1Jnb09EdGU1WHYzNTl2UGJhYStMUGNYRnh1SFRwRW9ZT0hRb2JHNXVuR3ZPUkkwZGdhV21KOXUzYjY3M1A0Y09IY2ZueVpRREF3SUVETmRybnpwMkxiZHUyUVJBRWJOKytIZHUzYjlmb00yclVLTHo5OXR0cTI3NzY2aXRNbURBQjA2ZFB4OXk1YzlHcVZTdTE5aDkvL0JFcEtTbVlPWE1tTEN3czlJNlhpR292Sm1xSlNLZlkyRmhjdTNZTk1wa01uVHAxZ3F1cnE2RkRJaUlpSXFKYVNuV3RtSmFXOWt3VHRSTW5Ub1NEZ3dPMmI5K08vUHg4TVdHbW9wckIrbi9zM1dsQVZPWC9OdkJyaG4xUmRoRVF4VjFFQlhkRlJZelFYRkp4eWJVeWM4MnRMTlBjS2xKYzAxeCtrcHE3a2FhSmxndnVvS0ZBYVNBb0lDb2d5aUs3SUNMTU1NOExuamwvaGxrWTNIQzVQbTl5enJuUE9mY01NNGJYZk0vMzNyVnJGODZmUDQrZE8zY0srOGFQSHkvOCtmVHAwd0NBTDc3NFF1MjFidDY4cVhGL1JVNU9UdGk2ZFNzU0VoTFF0R25US3NkTHBWSUFnRmdzeHRpeFl5R1JTUERiYjcvaHhvMGJXTFpzbWZDYWVudDdWM211Nzc3N1R1TitQVDA5SEQ5K1hIaWNuNSt2Y1h4SlNZbmFNUVlHQmpBME5BUUFIRDE2Rk92V3JWTWFFeGNYcDFTaHVuMzdkZ0RBb2tXTEZFTGNCUXNXS0MxU3ZIZnZYcGlibTJQbzBLSEN0cU5IanlwZEp6RXhVZTArRnhjWE5HellVT1Z6a0Nzb0tNQ3BVNmZRc0dGRDRmMmdpclcxTmJwMTZ3YWd2Q1hHK3ZYcjRlM3RqVkdqUnVIbXpadUlpNHZEd0lFRGhmSEhqaDFEZkh3ODVzK2ZEd3NMQ3h3K2ZCZ2ZmdmloUWdBdi8vbEtwVktGU3Q5MzNua0hlL2Z1eGVuVHA0VXZHQUFnT3pzYmYvNzVKMXhjWEZCVVZDUlVFcmRyMXc3VzF0WWFueWNSdmJvWTFCS1Jrckt5TWtSRlJlSFdyVnV3dExTRXU3czdqSXlNYW5wYVJFUkVSUFFLczdPemc0Mk5EY0xEdzlHNGNlT1gyaVpyM0xoeE1ERXhRWXNXTGZERER6OEFLQThmaHcwYmhzT0hEOFBFeEFRQU1HYk1HSXdaTXdhSmlZbVlNV09HeWtCdi9mcjFDbzhsRWdrV0xseUlPblhxWVBiczJWclB5Y0RBQU9mUG40ZWZueC9XckZtRDFxMWJheHhmVWxJQ2tVZ0VYZDN5ZjZhUEh6OGVqUm8xd24vLy9RY3pNek5obktZNUhEcDBDRWxKU1RBd01NQ2tTWlBVM2dsWCtXZWpxZ3Ewb2xPblRxbHRLVEJ3NEVETW1ERURBT0RwNlFsWFYxZkV4OGZEMU5RVURnNE9DbU1QSGp3SUx5OHZXRmhZcUR4WFFrSUNJaUlpc0dUSkVtSGJyVnUzRUJ3Y2pKa3paOExJeUFqMzd0MkRwYVdseWtCWVR0VytxVk9ud3N6TURJOGVQUksyWldkbkMxWFZqbzZPT0hUb0VJcUxpeEViRzZ1Mmx6QUF0RzNiRnQyNmRVTjBkRFFXTGx5STVzMmI0L1BQUDRlK3ZqNXUzYnFGSTBlT3dNN09Ea09HRE1HbFM1ZHc2TkFoREIwNkZMMTY5VUo2ZWpwaVltS3diZHMyK1ByNkNqOXZ1WktTRXBWOWR0WDlESzVmdjY3UUpzUFB6NDlCTGRGcmpFRXRFU2tvTGk3RzVjdVhrWldWaGNhTkc4UE56VTNwRzIwaUlpSWlvc3BFSWhINjl1Mkx2WHYzNHZ6NTgralZxOWRMRFd2bHQ0M0xnN2UwdERTSVJDSmtaV1VoSnljSHBxYW1LQ3dzQkZBZS9oa2FHcXBzZmVEczdLeHczc0RBUUJRVkZlR1RUejVSMnJkanh3NDBhOVpNcUs2c3pOSFJFUllXRnRpK2ZUdldybDJyY2Y2bHBhVkt3YXFucHljOFBUMFZ0dlh0MjFmbDhYRnhjYmg3OXk0R0RoeUlVNmRPSVM0dURuUG16SUZJSk5KNFhUbFhWMWVsYXhVWEYyUHo1czFvMzc0OXVuZnZyblJNNVVEVTFOUVVSa1pHbUQ5L1BxeXNyTEIyN1ZyaCtwR1JrVGgrL0Roc2JHd3dkdXhZaGRkZWJ2ZnUzWEJ3Y0VDblRwMkViWnMyYllLVGt4UDY5ZXNIaVVTQ3hZc1hReXFWSWlnb1NPbjl0V25USmdRR0JxcXRobDIrZkxsQ3RlcldyVnV4ZGV0V0FPVTljQThlUElqaHc0ZGowcVJKYWwrbmlSTW5LdnljbkoyZHNYRGhRc3lmUHg4ZE9uVEF5SkVqa1pxYUtvVFJibTV1bURoeElvWU1HUUlBcUZ1M0xyNzk5bHVjUDM5ZVl6L25xVk9uQ3NkVTVPM3RqUkVqUm1EQ2hBa0syMi9ldklscDA2YXBQUjhSdlI0WTFCS1JJRHM3RzVjdVhVSnBhU2s2ZHV3SUp5ZW5tcDRTRVJFUkViMUdiR3hzNE9YbGhiTm56eUkxTlJXZE8zZUdyYTB0ek16TXRBNE1xK1BHalJzNGMrWU1KaytlTEN6UVZMR2RBUUFoMEJvNGNDQ09IajBxOUlLdFBGWlZ1RmRZV0lpQWdBQTRPenZEM2QxZGFYOUFRQUQ2OXUyck5xalYwOVBEKysrL2o5MjdkeU11TGs3WUhob2Fxclk5Z2JyV0JvR0JnVEExTlZXNUx6MDlIYjYrdnJDeHNjR2tTWlBRcWxVcitQbjVRVTlQRDdObXpkS3E4S0pCZ3dZWU1HQ0F3cmFVbEJSczNyd1piZHUyVmRvSHFLNWMxZEhSd2ZUcDA3Rnc0VUw4OWRkZlFndUFYYnQyd2Q3ZUhoOTg4SUhLNjhmRnhTRXNMQXl6WnMwUzNpdkhqaDFEVEV3TWZ2enhSNGhFSXZ6eHh4OUlTVW5CbDE5KytWUmZBc3liTncvejVzMURTa29LeG84Zmozbno1c0hMeXdzQTRPdnJDMzE5Zll3ZVBSb0FFQkVSQVRjM042WCt3QktKUkFocVc3ZHVqZVhMbHdNQXVuWHJoazJiTnFHd3NCQVRKa3pBNU1tVDRlZm5KeHkzWmNzV3Bmbjg5ZGRmQUlBNWMrYWdkKy9lMVg0K1JQVG1ZVkJMUkFES3F3b2lJeU5oYkd5TUhqMTZ2TlMrWWtSRVJFVDA1bWpUcGczczdPeHc0c1FKbGEwRjFPbmF0YXZLTUZTVHRMUTBCQVVGSVNZbUJ0OSsreTBjSEJ5RXdQV2JiNzVCUmtZR2Z2cnBKMkVCcWhrelpxQ2dvQUNUSjArR2s1TVRIajU4aUEwYk5xZ05rVGR2M295Q2dnSXNXN2FzV3ZPcTZMMzMzc09lUFh0dzVNZ1IxS3BWQzBCNS85cFBQLzFVWWR5SkV5ZVFtcHFLc1dQSENxRnpSYXEyQWVXVnFrdVhMa1ZlWGg2V0wxOE9Bd01EOU9yVkMzbDVlZGkwYVJQdTM3K1B1WFBuUHRVQ1kvS3ExOG90REtyU3VYTm45T3paVXdnNVEwTkRFUk1UZ3hVclZxaGRHRzNidG0yd3RMUkVuejU5aEczQndjR1F5V1NZTTJlTzBNUFgxZFVWZmZyMGdVd21RM0Z4c2NJNTVHTWVQMzZzZFA2S3JkeisvZmRmaFgycHFhbjQ5OTkvTVgzNmRKaWFtaUloSVFFTEZpekFwNTkraXBFalJ5cU1MUzB0VmZrY2ZIeDhrSjZlanZ6OGZNaGtNdmo2K3FLa3BFVHRhd1NVTDNnM2ZmcDBsZnY4L2YzVkxyYTJmLzkrN04rL1grTzVpZWoxeEtDVzZDMG5sVXB4NWNvVkpDY25vMjdkdXVqY3ViUFdxOG9TRVJFUkVhbGlZMk9ERHovOEVHbHBhVWhOVGEweXNBTCtyL1ZBZFhoNWVhRisvZnBZdEdnUnZ2amlDK3phdFF0R1JrYjQvZmZmRVJVVmhUWnQybURxMUtuNDRZY2YwS2hSSTl5N2R3Kyt2cjZvVmFzV0ZpOWVqTm16WjhQZjN4OVRwMDVWQ211dlhMbUNvS0FnakI0OUdrMmFOS24yM09Ua1ZhNGRPblFRRnZCeWNIQlFDZ0RQblRzSG9IelJxdzRkT2xSNTN1enNiT3phdFF0QlFVRXdNaktDcmEwdE5tM2FoTysrK3c2T2pvN3c4ZkdCbVprWjFxeFpnL0hqeDJQa3lKRVlQSGl3MEs5WEcvLzk5eDhBS1BWUlZhZHlOWEJJU0FoKy9QRkg0ZkhjdVhPRlA4K2ZQMS80YzNGeE1SNCtmSWpIang4ak1qSVNIVHQyQkFCTW16WU4rZm41TURNenc3Smx5M0QvL24zTW5qMGJJcEVJbVptWlF2VnJaUlVYOHBLcldERXRYOWhzeDQ0ZFNFaEl3T1RKazdGejUwNVlXbG9DQUg3NzdUZVltWm1wUEUvbEZoV3hzYkdZT1hNbTFxOWZqOG1USjBNa0VrRWtFc0hXMWxiOUMvWC95VnR4cURKcTFDaVYxZFhqeDQ5SHYzNzlsUG9LSnlVbHdkZlh0OHByRXRHcmpVRXQwVnZzMGFOSHVIVHBFdkx5OHRDeVpVdTBiTm55aGR5U1JrUkVSRVJ2SDVGSUJIdDdlOWpiMjcvUTZ6UnQyaFFiTm16QXZYdjNVRlJVaEhYcjFpRTRPQmh6NTg2RnA2Y24xcTlmajcxNzk4TFIwUkVIRHg1RWd3WU44TU1QUDhEUTBCQUxGeTdFRjE5OGdmdjM3MlBhdEduQ1hETXpNNFVxMnJGanh3S0EydXJndTNmdkt1MHpOVFZWNlBkYTFXSmRNcGtNNmVucEFNcHZ1ZGNVMU42OGVSTkhqeDdGMmJOblVWSlNnbzRkTzJMV3JGa3dNRERBL1Buek1YMzZkQ3hZc0FDZE9uWENPKys4ZzZaTm0yTDE2dFhZdVhNbmZ2LzlkM2g2ZXFKWHIxNW8xYXFWeGdDMnNMQVFaODZjZ1Znc2hxK3ZMNzc4OGt1aFRZQTYyN2R2MTdpL290TFNVdUhQaG9hR1dMdDJMUll0V29SdnYvMFdhOWFzUVlzV0xZUldiS2RPbmNLZE8zZncyV2VmQ1QrajJyVnJZOTY4ZVZwZlR5NHBLUW1KaVlrQXlxdHpqeDA3aHZ2MzcyUEJnZ1VBZ0R0Mzd1RHZ2Ly9HdEduVEVCc2JpK0xpWW9YV0ZpVWxKV29YYVJPTHhjSWlkcHJJMjBCb1ltNXVydmJMaTFxMWFpbnRVMVZGVEVTdkh3YTFSRytwOVBSMGhJZUhReWFUb1h2MzdyQ3pzNnZwS1JFUkVSRVJQUlViR3h2WTJOaGcvZnIxaUltSndmTGx5OUc4ZVhNVUZ4ZGo0c1NKS0NrcFFWSlNFbVF5R1lZTkd3WTlQVDA4ZnZ3WUZoWVcrT21ubjdCcTFTbzhlUEFBOXZiMktDa3B3WklsUzVDZm53OEFRaWlucWg4ckFGeS9maDNYcjE5WDJPYm82S2kwTU5mZHUzY1JGaGFtOGh6Mzd0M0Q0OGVQWVdwcWlnc1hMcWlzOEFYS3cyTDVQRnhjWFBEaGh4K2lmZnYyd3Y1VnExYmhtMisrVVdnSjRPam9pSjkrK2draElTRUlDQWpBOGVQSGNlSENCZnp2Zi8vVEdCYXVYNzhlaFlXRldMaHdJUzVmdm96bHk1ZmozcjE3K1Bqamo5VWVVNTJxNk1xTGlSa2JHOFBYMXhkVHBrekI2dFdyc1hYclZvaEVJdVRrNU1EZjN4K3VycTRZUEhpd01ON0F3S0RLNEZpVmZmdjJvV3ZYcmpoLy9qemF0V3VIZnYzNllmNzgrVGg4K0RCR2poeUpMVnUyd01uSkNRTUdETUN1WGJ0dy9QaHh1THE2Q3YyQkpSS0pWbmNnenA0OUc2MWF0VkxZZHZ2MmJTeGR1bFNyZWNiRnhlSFVxVk1xOXlVbUppcnRrd2Y5UlBSNlkxQkw5QmE2ZmZzMnJsNjlDak16TTdpN3U2dGRsSUNJaUlpSTZIVncvLzU5WEw5K0hSOS8vREVtVFpxRTBOQlFsYmV0QStXM3RWZTBZc1VLckZtekJrQjVaYXVmbng5dTNMZ0JSMGRIaFRCUjFXSmozdDdlNk51M0wyYlBucTF4ZmhFUkVWaTZkQ21LaW9wVTdyOXk1UW9BWU15WU1kaThlVE1pSWlMUXVYTm5wWEY5K3ZSQlltSWl2TDI5MGFKRkM2WDl5Y25KbURObmpsSmdLaEtKNE9ucENVOVBUMFJIUjZPa3BFUnRTRnRXVm9iLy9lOS9PSC8rUEhyMTZvV2VQWHZDdzhNREppWW0yTHQzTHpJeU1qUXU1bFZRVUlDOHZEeU5yNGU2UU5mRXhBU2ZmUElKbGkxYkpyU3VrRmMyZi9IRkYwaE9Ua1pLU2dweWNuSXdhTkFnb1lWQlZaeWNuTkN3WVVQY3ZuMGI1ODZkdzRvVks0UmpYVnhjc0duVEp0amIyK1BTcFV1NGV2VXExcXhaQXgwZEhZd2NPUkxIangvSHJsMjdNRzNhTkFEcWU5UldabTF0cmZROE5iVTZxT3o4K2ZOcW4xOUVSQVFpSWlLMFBoY1J2VDRZMUJLOVpXSmlZaEFiR3dzN096dDA2ZEpGNjM1VFJFUkVSRVN2cXZEd2NQajcrMlA1OHVVS0ZhWUJBUUZxajhuUHo4ZlVxVk1WdGdVSEJ5TTBOQlREaGcyRHZyNit4dU8xSVpQSjhPdXZ2MkwzN3Qyd3M3TkRtelp0VkZiVmhvYUd3dGJXRm9NSEQ4YUJBd2R3OE9CQmxVR3RucDRlWnN5WWdkdTNiK1Bldlh1b1Y2OGVUcHc0Z1RObnp1REhIMy9FM3IxN0VSOGZqKysrK3c2dFc3ZFdPRFl4TVJGaFlXRVlOV3FVMnZsbVpHUmc5ZXJWaUl5TVJOdTJiZkhWVjE4QktBOTZaOHlZQVgxOWZSdzhlQkFGQlFWWXZIaXh5bk1FQlFWaHk1WXRHbDhYVmFHM25Mdy9iWHg4UEI0OGVJREl5RWpvNnVyaWswOCtnVXdtQTFBZXJnNGFOQWgrZm40YXJ5TTNldlJvTkd6WUVQdjI3VU9USmszUXRtMWJoZjBPRGc3SXpjM0ZoZzBiMEs5ZlA2RVNWbDlmSDRNSEQ4YmV2WHN4YU5BZzJOblpRU3FWcW0xOVVGRk9UZzVTVTFNVnRtVm1abW8xWHdDWU9uVXFoZ3dab3JUZDI5c2JJMGFNd0lRSkV4UzIzN3g1VXdpVGllajF4WVNHNkMxUlZsYUdLMWV1SUNrcENRMGJOa1Q3OXUzWmo1YUlpSWlJM2dqUjBkSFExZFZWdXRYY3hzWkc3VEdxS2tJOVBEeHcvLzU5akJrekJqdDM3bnptZVMxZHVoUWhJU0Z3Y1hHQnI2OHY5dTdkcXpRbUpTVUZrWkdSR0RWcUZIUjFkZEcvZjMvczJiTUhWNjVjVVFpZEsvTDM5OGZkdTNleGI5OCtwS2VuNDlxMWF3Q0FCUXNXWU83Y3VaZzNieDRXTGx5SXJsMjdRaUtSUUZkWEZ4Y3VYTURldlhzaEZvc3hZc1FJcFhNV0ZCUmd5cFFwS0N3c1JMOSsvVEJqeGd5bG9vN0preWRES3BYaThPSER3alhWVVJYR0hqcDBDUDcrL2hxUGsxK3p0TFFVam82T2FOdTJMZXJYcjQvNjlldkQwZEVSam82T3NMYTJGc1lQSHo0YzQ4YU5VM3UrL3YzN0MzOXUyN1l0Qmd3WW9ITGNxbFdya0pXVmhYUG56dUhNbVRNb0tTa1JnbUVBK09XWFgvRDExMThES0crN1VKWFZxMWRYT1VZVlEwTkRCQVFFVlB1dXgwYU5HaUVnSUFEbTV1WlBkVjBpZWpVd3FDVjZDMGdrRWx5K2ZCbnA2ZWxvMmJJbFhGeGNhbnBLUkVSRVJFVFBoVXdtUTFSVUZKeWRuWlVDTkc5djcycWRTMGRIUjFnODdIbHdjM09EV0N6R25EbHoxRlpoN3RtelJ3aG9BY0RIeHdlSERoM0N4bzBiOGZQUFB5czlwK3pzYkZ5N2RnMCtQajRRaThVSysweE1UTEJzMlRMTW16ZFBDRHgvK2VVWEpDUWtZTVdLRlVoTVRNUzJiZHRnWjJjSER3OFBoV05yMWFxRnFWT253dFRVRk83dTdtcWYwOVNwVTlHalJ3K2xpdDNuUlY1eGJHZG5CMmRuWjZ4Y3VWTGplTEZZckZVckFnQjQ3NzMzbEY2eml2dHExNjZOK3ZYcnc4TENBcGFXbGpBek0wUHQyclZ4K3ZScGhJU0VDSDJMdFFscS9mejhoT3BndWRqWVdNeWNPVlB0TWRxK1gvZnYzNC85Ky9kckhMTisvWG80T3p0cmRUNGllblV3cUNWNnd6MTU4Z1FYTDE1RVhsNGUycmR2ajBhTkd0WDBsSWlJaUlpSW5wdUVoQVFVRkJUQTFkVlZhZC8yN2R2VkhwZWZuNDh2dnZqaVJVNE5Bd1lNUVAvKy9kWGV5UllaR1luZzRHRDA3OThmdHJhMkFNb0QwNDgrK2dqKy92NVl2MzQ5NXN5Wm8zRE1pUk1uSUpQSjBLZFBINVhuckZXckZqWnUzQ2hjTXlNakF5a3BLZERWMWNXOGVmTXdmZnAwckZ5NUVyYTJ0bWpldkxuQ3NiMTc5Njd5T1lsRW91Y2EwaVltSnNMZjN4OFdGaFlRaVVTNGRlc1dMQzB0MGJWclY0VnhFb2tFTjIvZXhJMGJOM0Q5K25YTW1ER2oydGRTRjlJQzVkWFVsY05ydVdIRGhtSDA2TkhJenM0R29GMVFtNVdWcGJSZ1drWkdoc1pqWnMyYVZlVjUxNjFiaHc0ZE9xQmJ0MjRheDNHeGFLTFhFNE5hb2pkWVlXRWhMbDY4aU1lUEg4UGQzVjNqcXE1RVJFUkVSSytqOFBCd0FGQVoxS3BidEFvb3J6N1ZscVpGcTlMUzBsVHVGNHZGNk5tenA5cVFOaTh2RHl0WHJrVHQyclh4eVNlZktPeno4ZkhCeFlzWGNlclVLVmhZV0FqOVNJdUxpM0g0OEdHMGFkTkdLTUNRaDQveUZnY0FGSzU1NTg0ZE5HalFBRUQ1YmZXTEZ5L0dva1dMOE9USkUyMmZ2a3FQSHo5V3VINWxxbDZUVzdkdUtXMnpzN09EdGJVMUNnc0xvYXVyQzA5UFQ0d2RPeGJHeHNZNGQrNGNvcU9qY2ZQbVRkeTVjMGQ0amsyYU5JR2hvZUV6emI4NjVPK1ZyS3dzQUVEdDJyV3JQRWErUUYxMXFHdkxVTkc2ZGV2UXVIRmpyY1lTMGV1SFFTM1JHeW8zTnhjWEwxNkVUQ2FEaDRlSFFoOG5JaUlpSXFJM3hhVkxsNkNucDRlV0xWc3E3YXR1NndOMU5DMWFGUmtaaWNqSVNLWHQ4cUJXbFVlUEhtSFJva1hJeXNxQ3I2K3ZVdkFuRW9td2FORWlUSjgrSGZ2MzcwZEdSZ1ptelpxRm5Kd2NPRG82WXVqUW9jTFl1blhyQWxDKzFWMG1reUV1TGc2cHFha0tmVnJyMTYrUEhUdDJhS3d1VmFXZ29BQnIxcXhCclZxMVlHUmtKSVN1OGtyZ3lyUmQ2TXZRMEJBYk5teFF1ZS9zMmJPSWlZbEJxMWF0TUc3Y09MaTR1S0JaczJZS3JRNjBhUVB3TkJJU0VsQ3JWaTNVcmwwYlJrWkd5TXZMdzRFREJ3QkE0MTJLdFd2WFJtQmdJSXlNakZUMlFjN056WVdob1NIS3lzb1FGUlVGQU5YdVIwdEVieTRHdFVSdm9QVDBkRnkrZkJuNit2cm8wYU9IVnQvNEVoRVJFUkc5Ym9xS2lwQ1Rrd05uWjJlVmZVcWZWK3VEWThlT1ZYdHVtaGJ1WGJseUplTGk0dkR4eHgralM1Y3VLc2RZV2xwaTVjcVZtRE5uRHY3OTkxL2s1T1NnZnYzNldMdDJyY0s0WHIxNklTSWlBbWZPbk1HSkV5Y1U5aGtiRzhQTHl3dURCZzFTMkY3ZGtCWW9iNmtRR1JtSndzSkM0Unp0MjdkSDM3NTlWWTRQQ2dwUzJoWVlHSWpObXpkcmZjMjVjK2ZDMU5SVTQzeTdkT2tDVDA5UHRmdVhMMSt1OWZVcTJyWnRHNjVjdWFLMDNjUERRK09kaWlLUlNHUHd1bVhMRnB3NWMwWjRiR3RyaTdadDJ6N1ZISW5vemNPZ2x1Z05rNXljakgvKytRZTFhOWRHang0OVlHUmtWTk5USWlJaUlpSjZJWXlOalJFUUVJQUhEeDRvYkhkeWNzS0lFU00wdGo2d3NiSEJ1SEhqNE9EZ29ISi9odzRkaE4rbHRWMnNTbHNmZnZnaEhCMGRxMXk0ckY2OWV0aXdZUU15TWpKUXYzNTlsV1AwOWZXeGFOR2laNXJQenovL0RETXpzeXJIQlFZR0FnREt5c29nRW9sVWh0R09qbzd3OVBSVVdVM3E1T1FFTHk4dkFPVjlYbDFjWERSZXQ2cUNrd0VEQmxUWnJ6VW1KZ1l0V3JSUTJxNm5wNmN4QUI0eVpBaWFOMitPMHRKU2xKV1Z3Y2pJQ00yYU5WTUsxdXZWcTRkRml4YWhYcjE2R3VkYThid3VMaTRvS3l1RHFha3BPblhxVksxL3M0MFlNVUpsbXc4aWVqT0laREtacktZblFVVFBSMUpTRXY3NTV4L1kyTmlnVzdkdWFsZVdKU0tpWjNQOStuWGN1SEVEdzRjUHIrbXBFQkVSRVJIUmEwQ2s2VmFMLzQ4VnRVUnZDSGxJVzZkT0hYVHYzbDNsTjloRVJFUkVSRVJFUlBScXFuNWpHaUo2NWNqYkhkalkyRENrSlNJaUlpSWlJaUo2RFRHb0pYck4zYjE3bHlFdEVSRVJFUkVSRWRGcmprRXQwV3NzSlNVRkVSRVJzTEt5UXZmdTNhR3J5MjRtUkVSRVJFUkVSRVN2SXdhMVJLK3BlL2Z1SVR3OEhKYVdsdWpSb3dkRFdpSWlJaUlpSWlLaTF4aURXcUxYMFAzNzl4RVdGZ1lMQ3d1R3RFUkVSRVJFUkVSRWJ3QUd0VVN2bWRUVVZGeStmQmtXRmhidzhQQ0FucDVlVFUrSmlJaUlpSWlJaUlpZUVZTmFvdGRJV2xvYUxsKytESE56YzRhMFJFUkVSRVJFUkVSdkVBYTFSSytKN094c1hMNThHYlZyMTJaSVMwUkVSRVJFUkVUMGhtRlFTL1FhS0Nnb3dOOS8vdzFEUTBQMDZORUQrdnI2TlQwbElpSWlJaUlpSWlKNmpoalVFcjNpbmp4NWdvc1hMd0lBZXZUb0FVTkR3eHFlRVJFUkVSRVJFUkVSUFc4TWFvbGVZVktwRkgvLy9UY2VQMzZNYnQyNm9WYXRXalU5SlNJaUlpSWlJaUlpZWdFWTFCSzlvbVF5R2NMQ3dwQ1RrNFBPblR2RDJ0cTZwcWRFUkVSRVJFUkVSRVF2Q0lOYW9sZFVaR1FrVWxOVDRlcnFpbnIxNnRYMGRJaUlpSWlJaUlpSTZBVmlVRXYwQ29xUGo4ZXRXN2ZRdEdsVE5HdldyS2FuUTBSRVJFUkVSRVJFTHhpRFdxSlhURXBLQ3E1ZHV3WUhCd2U0dXJyVzlIU0lpSWlJaUlpSWlPZ2xZRkJMOUFySnlzcENSRVFFckt5czBMbHpaNGhFb3BxZUVoRVJFUkVSRVJFUnZRUU1hb2xlRVk4ZVBVSm9hQ2lNalkzUnJWczM2T2pvMVBTVWlJaUlpSWlJaUlqb0pXRlFTL1FLa0VxbHVIejVNc3JLeXRDOWUzY1lHQmpVOUpTSWlJaUlpSWlJaU9nbFlsQkw5QXI0NzcvL2tKdWJpMDZkT3FGV3JWbzFQUjBpSWlJaUlpSWlJbnJKR05RUzFiREV4RVFrSmlhaVJZc1djSEJ3cU9ucEVCRVJFUkVSRVJGUkRXQlFTMVNEY25OemNmWHFWZFNwVXdldFdyV3E2ZWtRRVJFUkVSRVJFVkVOWVZCTFZFTktTa3B3NmRJbEdCZ1lvRXVYTGhDSlJEVTlKU0lpSWlJaUlpSWlxaUVNYW9scWdFd21RM2g0T0lxTGk5RzFhMWN1SGtaRVJFUkVSRVJFOUpaalVFdFVBMjdjdUlIMDlIUzR1Ym5CeXNxcXBxZERSRVJFUkVSRVJFUTFqRUV0MFV1V2xwYUdHemR1b0VHREJtamN1SEZOVDRlSWlJaUlpSWlJaUY0QkRHcUpYcUpIang0aFBEd2NabVptYU4rK2ZVMVBoNGlJaUlpSWlJaUlYaEVNYW9sZUVwbE1ob2lJQ01oa01yaTd1ME5IUjZlbXAwUkVSRVJFUkVSRVJLOElCclZFTDBsOGZEeXlzckxRdG0xYm1KcWExdlIwaUlpSWlJaUlpSWpvRmNLZ2x1Z2x5TXZMdy9YcjErSGc0QUFuSjZlYW5nNFJFUkVSRVJFUkViMWlHTlFTdldCU3FSVGg0ZUhRMTlkblgxb2lJaUlpSWlJaUlsS0pRUzNSQ3hZZEhZMkhEeCtpUTRjT01EQXdxT25wRUJFUkVSRVJFUkhSSzRoQkxkRUxsSkdSZ1lTRUJEUnUzQmgyZG5ZMVBSMGlJaUlpSWlJaUlucEY2ZGIwQklqZVZDVWxKZmpubjM5Z2FtcUtObTNhMVBSMGlJam9GU1NSU0pDY25Jek16RXc4ZnZ3WVVxbTBwcWRFTDRHT2pnNk1qSXhnWTJPREJnMGFRRmVYdjVKWEZCRVJnVWVQSHFGWHIxNWFINU9mbnc4ek03TXF4KzNZc1FNdUxpN28xS25UczB6eHFUMTgrQkMxYXRXQ1NDUlN1VDh6TXhNbUppWXdOaloreVRON09YSnpjM0g0OEdFTUd6WU10V3JWZXFaemxaV1ZJVGc0R0thbXBrLzk4d3dJQ0lDcnF5dGNYRnlVOWoxNDhBQm56NTVGejU0OVlXOXZyL0U4VXFrVTc3MzNIdWJQbjErdDkyMTFKU1FrSUNZbUJuMzY5SUd4c1RIaTR1SVFIaDZPanovK3VNcGpQLy84Yy9UdjN4L2UzdDR2Ykg2dm10VFVWRnk4ZUJFalJveDQ1bk5KcFZKa1pXWEIzTnhjN1YyU21abVp5TXJLZ3JPenMxYm5sTWxreU12TGc0V0Z4VFBQajRqZUhQeXRrT2dGdVhyMUtvcUxpL0hPTysvd0gyQkVSS1FrSnljSE4yN2NnSldWRlp5ZG5XRnFhZ29kSFoyYW5oYTlCRktwRklXRmhVaE5UVVZZV0JoYXRtd0pTMHZMbXA3V0s2R3NyQXpidG0xRGVubzYyclp0QzNOejh5cVB1WERoQWxhdFdvWFBQLzhjWGw1ZUdzY0dCQVRBeDhlbnhvTGFSWXNXSVRzN0c3dDM3NFpZckh4ejQralJvL0hoaHgvaW80OCswbmlleU1oSTNMbHo1Nm5uMGFSSkU3UnAwd1puejU1Vk82Wk5temE0ZE9tUzF1ZDg3NzMzcW16ekZSd2NqSUNBQUVSSFIyUGx5cFhWK2gxWkpwTWhKeWNIVmxaV0FNby9SOXUyYllOSUpNTDI3ZHVocjYrdk1ENHBLUW0ydHJZd01qSlNlYjZiTjI5aXg0NGRHRHAwcU1xZzlzS0ZDOWkrZlR0YXRHaFJaVkNyeXBNblR4QVNFcUxWMkhidDJzSGEyaHBsWldVSUNRbFJHL1llT0hBQTRlSGg2Tk9uRHdBZ1BEd2NlL2Z1aFkyTkRmcjE2NmZ4R3RldlgwZkhqaDBWdG1rYjJnWUZCVUZIUndmeDhmRzRkKzllbGVPcitoeFdscGVYaDRLQ2dtb2RJMWU3ZG0yMVg5TEV4c2JpbDE5K2daMmRIVHc4UEJUMkZSWVc0dFNwVXlxUE16WTJ4bnZ2dmFld0xTc3JDMlBIanNXaVJZdVV6aVYzNU1nUjdOKy9INmRQbjlacTdyLysraXNPSHo2TVgzNzVCY25KeWNqSXlORHFPQURvM2J1MzFtT0o2UFhDOUlqb0JiaDc5eTVTVWxMZzR1TENmM2dSRVpHU25Kd2NYTDkrSGExYXRXSWx6VnRJUjBjSFptWm1NRE16UTI1dUxtSmlZdmc3dy84bkZvdng2YWVmWXNHQ0JkaTFheGRtelpwVjVURWRPblJBeTVZdHNYejVjaVFtSnVMVFR6OVZXN0ZhazNKemN4RWJHNHZCZ3dlcmFOMlBKd0FBSUFCSlJFRlVER21ySXlRa0JFZVBIbjNxNDMxOGZOQ21UUnNzWDc1YzdaanZ2dnNPdi96eWk4SzJzckl5bEpTVVFGOWZYK2s1OU96WkV3WUdCcmg2OWFyYWN6Wm8wQUNPam82NGZmczJUcDA2aGJwMTY2b2NWN2R1WGFWd2ROS2tTYWhUcHc2V0xsMEtBTkRUMDhQWXNXT3haczBhL1BISEh4ZzFhcFRDK0RsejVzRFcxaFliTjI1VWVZMlRKMDlDSkJKaDBLQkJLdmRmdUhBQlZsWldjSE56VS90OE5IbjQ4Q0ZXclZxbDFWZy9QejlZVzF2ajBLRkQyTHg1TTdLenN6RnMyRENGTWRuWjJiaDQ4U0lHRHg0c1ZGeVBIVHNXWVdGaENBZ0lRTy9ldlorcU9PU2pqejZDcDZlbnluMFhMbHpBenAwN2hjZW5UcDNDbjMvK1dlVTVOYjJ2QU1EZDNSM2ZmLys5OERnZ0lBQ0JnWUZhemJleVljT0dZZkxreVNyM2VYbDU0ZkRody9qNzc3K1Z3dFhjM0Z6NCsvdXJQTTdXMWxZSWFzK2RPNGVzckN6MDdObnpxZWFuVG5Cd01IYnYzbzJoUTRmQzNOd2M2OWV2eDhXTEY3VStua0V0MFp1TFFTM1JjMVpjWEl5clY2L0MwdEpTNjl0ZWlJam83U0dSU0hEanhnMkd0QVFBc0xDd1FLdFdyWEQ5K25WMDZkTGxyYmdMSnlvcVN1TitBd01ET0RrNXdkcmFXdU5ZUTBORE5HL2VITWJHeGxpNmRDbFdyRmlCL2Z2M3c5emNIRU9IRHNXalI0OVVIbGRhV29yQ3drS2w3U1ltSmk4MDRBME5EUVVBZUhwNmFxeGszTE5uRC9iczJhTnlYOFZLUFQwOVBSdy9mbHhwektaTm14QVlHS2kycXEvaXRTdVBlZkxrQ1diT25JbVNraEs0dWJuaHI3LytVdGgvN05neC9QVFRUOWkwYVJNYU5HaWc4dnh6NTg1Vi9jUXFXYnQycmRwOUkwYU13SVFKRXhTMjFhMWJGMUZSVVpCSUpNTG5wRStmUHRpM2J4OSsvLzEzREJ3NEVDWW1KZ0RLdnd6THk4dERqeDQ5bE01OTRzUUpBT1VCbkoyZEhTSWpJeEVaR1FrQWNISnlnck96TTFKU1VoQWJHNHZtelp2ajRNR0RTdWV3dGJWVlcxVXBaMk5qbzNWbHBkekFnUU54N3R3NWJObXlCZlhyMTFlby9BNElDSUJFSW9Ham95UEN3c0tFN2Q3ZTNqQXhNY0cvLy82cmNLNVdyVnJCMU5TMHltdGFXRmpBMGRGUjViN0tYeDdObURFREkwZU94T2pSb3pGdjNqeUZ5bGx2YjI5TW1qUUp3NGNQeDU0OWU3Qjc5Mjc4L1BQUFNwWE9YMzMxbGRxMkY5Vjl2U3Avam80ZVBZcDE2OVlwall1TGk4UDU4K2NWdG0zZnZoMEFsQ3BrRnl4WW9QQWxSR2hvcU5xZ1Z0M251UEoySnljbmJOMjZWWGg4NnRRcHJGbXpCbDI3ZHNYRWlSTUJsTDh1cXI2WUdqWnNHSHg4ZkRCbXpCaVYxeUtpTjgrYi81c2cwVXNXRlJVRnFWU0tqaDA3dnBMVkhFUkVWTE9TazVOaFpXWEZrSllFRmhZV3NMS3lRbkp5TWhvM2JselQwM25odnZycUs2M0dWYXprVTZWaStLR3JxNHY1OCtlalZhdFc2TisvUHg0K2ZLaFVrU2gzOU9oUmxkV29CdzhlMUtyUDdkTTZlZklrT25YcUJHZG5aeUVrcW16OCtQRVlPSEFnQmc4ZS9NTG1VVmxjWEJ6dTNidUhkOTk5RjZ0V3JVSjZlam8yYnR3b2hKNFZKU1ltd3RqWUdQWHIxOWQ0VGk4dkx3d1pNdVNwNWpOdDJqU1YyenQzN295d3NEQmN2WHBWQ0RERllqR0dEeCtPZGV2V0lUQXdFR1BIamdVQXhNVEVBSURLZFNMV3JGa2ovTG13c0ZEaHNZK1BENXlkblhIczJERUFRSHg4UE9MajQ1WE8wYWxUSjNoNGVLQlBuejRvS3lzVHR2djUrY0hQenc5QTlVTkhBTkRYMThlMzMzNkxLVk9tWU5teVpkaTRjU01jSEJ5UWtaRWhoUEthQXU2SzFxNWRpNHlNRElYcTFwMDdkd3FmSy9uOE5tL2VqQjA3ZHFnOFIybHBhYldmQXdBMGJkb1VRUG1YSHhXcnBvdUtpcENibXdzbko2ZW5PbTlWUEQwOTRlcnFpdmo0ZUppYW1zTEJ3VUZoLzhHREIrSGw1YVgyLzc4SkNRbUlpSWpBa2lWTGhHMHBLU21vWDcrKzBKcmg4ZVBIeU0vUGgxZ3NWdm9jSHp4NEVNZVBIMWZhcnFlbkI2QzhJbjM3OXUzWXYzOC9PblRvb0JBS2ErcExyYSt2LzBML2JpS2lWd3VEV3FMbktDTWpBM2Z2M29XenN6TnExNjVkMDlNaElxSlhVR1ptSnUrNElDWDI5dmFJaTR0N0s0SmFWVUhUdm4zN0VCNGVqbVhMbHNIUTBGQ3I4OGpIWldWbHdkcmFXdUUyZGhNVEU4eWZQMS9wR0Q4L1AzVHExQW52dnZ1dTBqNVZ3YVE2TXBtc1dsL0lKeVltSWk0dURtdlhyb1ZJSkZKYndRZ0FabVptR3ZjL2I1R1JrZGkrZlR2T256K1BmLzc1Qjc2K3ZzTDFKUktKd3UzWTBkSFJNRGMzUjNCd3NNSTVtamR2cnRDcXdNTENBczJhTlh1dTgzUjNkOGY2OWVzUkVoS2lVR25hcDA4ZjNMOS9YNkZIYTNoNE9NUmlNZHEyYmF2eVhBTUdETUM0Y2VNVXRzbUQvY0xDUWh3L2ZodzlldlRBZ2dVTGxJNGROR2lRRUx6SlcwUEV4c1ppMWFwVm1EeDVNanAzN3Z4TXo5UFcxaFpmZnZrbHZ2LytlNXc0Y1FJVEprekF4bzBiSVpGSU1HVElFSHo0NFljSzQzMThmREI4K0hDTUhqMWFZYnV4c1RFYU5Xb2toSWJqeDQrSGo0OFAzbi8vZllWeG8wYU5VdHRUTmpnNFdLbjloVngyZGpaU1VsSlU3cE9IcytucDZRcEI3YTFidHlDVHlkQ2tTUk9WeHozclFtZW1wcVl3TWpMQy9QbnpZV1ZsSlh6ZWdQTDMrZkhqeDJGalk0T3hZOGVxblB2dTNidmg0T0FndkwrZVBIbUN1M2Z2SWpFeFVlZzN2SHIxYWdEbGYxOGNQbnhZNFhoNXBiQzZ6Mjk2ZWpvT0hqd0lEdzhQekpzM0QzcDZlbGk5ZWpXY25aM1J2My8vWjNydVJQVG1ZRkJMOUp4SXBWSmN2WG9WcHFhbS9BYzRFUkdwOWZqeFk2MXVSNlczaTZtcEtZcUtpbXA2R2k5RnExYXRsTGJKYjJWdjE2NWR0ZnEzWm1Sa1lNcVVLZWphdFN0bXpab2xMR2FscTZ1cmNrRW1QejgvT0RnNHFGMnNTUnZmZnZzdC92dnZQeXhkdWhTdFc3Zlc2aGo1N2ZQeUlMNmdvQUI1ZVhrcXgrYm41eXVGU0dabVprcEZBR1ZsWlNvWFE3cDc5eTRBcUYwb3FiS1JJMGZDeU1nSUd6ZHVSTmV1WGRHbFN4ZGgzNk5IajRRSzBZb3FiNXMxYTVZUTFFNmZQbDF0RUtlTnFWT25vbm56NWtyYkxTMHQwYTVkTzF5NGNBSFRwazBUS2hEMTlQUVVlcFNXbHBiaTBxVkxjSFYxVlZ1RnFLZW5wM2JmNzcvL2p1TGlZb3dlUFZybEFvOVNxVlI0djhvRE9YbUlaMlZsOVZ4Qzl1N2R1MlBKa2lYbzFLa1RRa0pDaEZZSGVucDZLdi8vb1c2N3NiR3hRcVdtcWk4QmF0ZXVEVnRiVzVYejBGUjRzblhyVm9YYitTdHljSENBam80T2twT1RGWHI4eHNYRlFTUVNDUlczbGFtck5GZG4vUGp4U3R0MGRIUXdmZnAwTEZ5NEVILzk5UmNHRGh3SUFOaTFheGZzN2UzeHdRY2ZxRHhYWEZ3Y3dzTENNR3ZXTElWd1Z5cVZZdG15WlRBM044ZlVxVlB4MVZkZm9VdVhMay9WWjlyZTNoNUxseTVGdTNidElCS0pFQjBkalpNblQ4TEd4cWJhNXlLaU54ZURXcUxuSkRZMkZvV0ZoZkR3OE9DcTNVUkVwSlpVS3VYL0owaUpqbzRPcEZKcGpjNmhxS2dJRVJFUnVIWHJGdkx6ODZzYzM3VnJWN2k3dXorWGE2ZW5wOFBJeUtqYTRZZU5qUTI4dkx4dzVNZ1IzTGx6Qjc2K3ZxaFRwODV6bVpNNnNiR3hlUHo0TWU3Y3VhTlZVSnVlbm82elo4OHFiRHQyN0JpMmJkdW1jdnlmZi82cHRHRFR1SEhqbEhwVVNxVlNqWXRWYWJPUWxYeGVwcWFtYU5PbURaS1RrM0g2OUduaDU5Q2hRd2NBd1B6NTg5R3JWeThVRnhmajhPSERjSGQzUi8zNjlTR1ZTb1ZGbHdEZ3YvLyt3K1BIanhFZEhZM282T2dxcjY5T2RIUTBYRnhjbExiMzY5Y1BWNjVjd1lrVEp6QjA2RkNWeDRhRWhLQ3dzUENwcWpQbElXK3ZYcjNVaHMxU3FWU29xSldyM0I5V0pwUGgzTGx6MWJwMmx5NWRGS3E2TzNmdWpJeU1EUHowMDA5bzJyUXBFaElTaE1YY0txdThYU3dXcSsxM0xaUEpjTzNhTmJpNnVnSUExcTFicDdLdmExVlU5YWlWMDlQVGc2T2pJeElTRWhTT2lZNk9Sc09HRGRWV3IxYzM1RjYvZmoyc3JLeVV0bmZ1M0JrOWUvWVUrdU9HaG9ZaUppWUdLMWFzVU9xWks3ZHQyelpZV2xxaVQ1OCt3cmFRa0JBWUdCakF6YzBOMmRuWkFBQWpJeU9ZbVpscGZIK3AyaWZ2dTl5K2ZYc0E1ZSsxZGV2V3djek1ETU9IRHhlT1U5V2ZtWWplTGd4cWlaNkRodzhmSWo0K0h2WHIxMWY3alRRUkVSSFJxeW9oSVFHblQ1K0dWQ3FGblowZG1qUnBvamJRa0h0ZXQrY1hGeGNqT1RrWkVvbEVxM0N0WWk5WnNWaU02ZE9ubzI3ZHV0aXlaUXVXTEZtQzlldlhQNWQ1cWJOaXhRcmN2bjBibnA2ZVdvM2Z1WE9uMmhBK0tDaEk0WXNiYjI5dmZQenh4MEt2VmZrMlZmVDA5SlJ1dlFhQUxWdTI0TWlSSTBLZjFjb3EzbUpkc1grcDNNcVZLNFUvLy83Nzd3cjdpb3FLc0czYk50amEycXJzVTN2NThtVUVCZ2Fxdkc1MWpSdzVVbWxiOSs3ZFlXdHJpd01IRG1EQWdBRkNCYldjVENiRGI3LzlCak16TTYxL1BoWHA2ZWxoNjlhdFNFdEx3K0xGaXpGNThtU0ZQcWN5bVF3eW1Vd2hxSDN3NEFGdTNMZ0JvUHk5SEJzYmkyYk5tcWw4YlRYWnVuV3JVb0FaR2hxS2twSVNmUDMxMTVnNGNTSU9IRGlBQXdjT0tCMjdiOTgrN051M1QzamN1WE5uaFQ2cmN2LysreTlPblRxRnZMdzhIRGx5QkwxNzkwYUhEaDNVaHRKMzd0eEJSRVRFVTFXUHRtelpVbGlrRFNodm8zSHQyaldGRmhXVlBXM3JBL256clh4OFNFZ0lmdnp4UitGeHhZWHVLclpHS1M0dXhzT0hEL0g0OFdORVJrYWlZOGVPd25ZM056ZVZvWGQxcTM4clZ5ZnYyTEVEeWNuSm1EMTd0c2IrdEVUMDltRlFTL1FjWEwxNkZicTZ1Z3EzOWhBUkVSRzlEaElTRXZEbm4zK2lXYk5tZVBmZGQyRmtaUFJTcjMvNzltMUlKQkxZMk5qQXg4ZEg3YmdqUjQ0Z0l5TkRaVFhlc0dIRFlHTmpnMGFOR3FHc3JFeFllRW1WeE1SRWxZdUpBZVc5UzZ2U3NHRkROR3pZc01weFFIa0Y0ZG16WjlHclZ5K2xWZWNya3k5S3BVM0Z2VlFxaFV3bVV4bW15ME8xcW9KMlFISEJLMjl2YjN6NjZhY1lPWElrdnZubUc2U21wbFk3b1B2c3M4L3cyV2VmYVJ5emF0VXFuRHAxNnFrVzJ4S0x4Umd6Wmd6V3JGbURQLzc0UTZrdmExQlFFTzdldll2Smt5Y3JWYjFXOVBEaFF5UWxKYW5jWjJSa0JGTlRVOFRFeEdEeDRzWFlzR0dERUtSSkpCSUFVRGozeVpNbllXVmxoYXlzTEJ3OWVoUjM3dHpCbkRselZENi9YMy85RlR0Mzd0VHF1Wjg5ZXhaZVhsNXdkbllXRnQvcTNyMjdVbi9sNzc3N0RoNGVIbmpublhlRWJaYVdsc0tmeThyS2hKN0NNVEV4YU42OE9XYlBuZzBBbURObmpzWTVPRG82b21mUG5pcjNTU1FTbGRXOWNtNXViamgrL0RqdTM3OFBCd2NIUkVWRm9haW9TRzBQWDVGSXBMYktYSk5aczJZSjcvWHFoS2NWRjBvek5EVEUyclZyc1dqUkluejc3YmRZczJZTldyUm9nYmx6NStMV3JWdEt4K2JrNUNBbkowZW9TbGJsNzcvL1JrUkVoUEJhVnhRYUdpcTBRNmxZa2E3Ty92MzdzWC8vZnVHeHU3czd2di8rK3lxUEk2TFhFNE5hb21lVWxKU0V6TXhNZE9qUVFlbGJmU0lpSXFKWFdWRlJFVTZmUG8xbXpab3BMVEwwc3FTbnB3TUFtalZySnR3Q3JNcVpNMmRnWUdDZzlwWnVlYUJVVWxLaThWYnV5TWhJaFVxL2lyUUphcXZqd29VTDZOcTFLN3AyN2FveXFFMUpTUkdDMlNkUG5nQW83MStyYnBFbU9hbFUrc0orNzVSS3BiaHg0NGJLNmtaNW1Lek5RbXJuenAzRDZkT244ZGxubnozWHhkSDY5T21EUTRjTzRkZGZmNFdIaHdmcTFhc0hvRHc4MjdwMUsrenM3SVMrcE9xY1BYdFdxUjFGUlhYcTFNSFhYMytOUllzV1lkV3FWZmoyMjI4Qi9GOVFLdzhHUzB0TDhkZGZmK0hkZDkvRmdRTUhNSFRvVUZ5NWNnVXJWcXhBczJiTlVLZE9IWWhFSXJXaGNWRlJrY3BxeXB5Y0hLeFlzUUtEQmczQ3RHblRoTzBPRGc3bzFxMmIwdmg2OWVxcDNINzE2bFdzWGJ0VytJd05HREFBczJiTlFsSlMwbE5WcjFZTW1GZXZYaTBzcktWS3g0NGRvYXVyaS9QbnoyUHMyTEU0ZCs0Y0xDMHRWWWFiRW9rRSt2cjZUL1UrcWZpRlJYV09yL3daTXpZMmhxK3ZMNlpNbVlMVnExZGo2OWF0TURBd2dJdUxDNHFMaXhFVkZRVUErT21ubjFCUVVJQldyVnFwWEJoUkxpNHVEaWRPbkZBS2F1UGk0ckI4K1hMSVpESUEybjJXM056Y0ZCYlFxMWpsVFVSdkhnYTFSTS9neVpNbmlJcUtnclcxdGZCTk54RVJFZEhySWlJaUFsS3BWS2xLNzJXUzN6WXVYMmhMblVlUEhnbXJxcXNTRmhZR2EydHJOR25TUktsaThlclZxNWc3ZHk3ZWVlY2RmUFBOTjg4K2FTMzE2OWNQWm1abVFzaFQyY1NKRTVXMnFidTl2YUxIang5RExCYmp3b1VMU3Z0U1UxTUJRT1UrYlVSSFI2T29xRWhsSmFWOHdUdHRRdUtiTjIvaTMzLy9WZHVQTkRNelUrVjJQVDA5bUp1YnF6MnZXQ3pHN05tek1XdldMS0hWaFk2T0R2ejgvRkJZV0lnRkN4WlVXVTNzNGVHaFZMMzl4UmRmS0R6dTBxVUxCZzRjaUQvLy9CT0hEeC9HNE1HRGhTcE1lZkQ2MTE5L0lTOHZELzM3OThlQkF3Y2dFb253NVpkZjRwMTMza0c5ZXZXd2I5OCs3TisvSDJ2V3JGR3F3dDZ6WncrQ2dvS3djK2RPcFNEMzBxVkxrTWxrVDlXK29hSzdkKytpcEtRRTgrZlBoNStmSDZ5dHJRR1VCN3VxcWsrRGc0T3hlL2R1Yk55NHNjcmI4YWRPbmFvUURsZHMxd0dVOXozdTNMa3pqaDgvanI1OSt5SWtKQVJEaGd4UkdVd1dGaFlLclFHU2twSlVmaTRxcXRnZnQ3UzBWT0hucldtaFBqbDFnYTZKaVFrKytlUVRMRnUyREZGUlVjak96c2JKa3ljUkV4TWpoUFM5ZXZYQzhPSERrWnVicTFYWVhYSE0yclZyc1hEaFFoZ1pHYUZKa3lhSWlZbXA4bmdBYU42OHVjWXZzWWpvemNLZ2x1Z1pYTHQyRFJLSkJPM2J0OWZxMjFBaUlpS2lWOG10VzdkZ1oyZjMwdHNkeU1sa01seStmQmtBMExadFc0MWpDd3NMTlM0VTlzc3Z2NkNvcUFnQkFRRUsyOHZLeXVEdjd3OVRVMU5NbVRMbDJTZGREZXBhSkl3Y09SSWpSNDVFZG5hMnNCalNsU3RYTUcvZVBLeGF0VXFobmRZSEgzeWc5UE1wS0NoQVFVRUJmdmpoQjdYWDFyU3Zxam5QbURFRHJWcTF3c09IRHhYMjNiOS9Id0EwQnFseU4yL2VSSjA2ZFJSdXc2K29jdHNDdWFaTm0yTFRwazBheiszczdJeVBQdm9JdTNidGdwK2ZIMnJYcm8yb3FDaU1HREZDV0t4SkV5c3JLN1JxMWFyS2NSTW1URUI0ZURoT25qeUpnUU1IQ3JmNjYrdnJvNlNrUktqcXJWdTNybkNNV0N4RysvYnRVVkpTZ3NEQVFOalkyS2dzNkdqZHVqVjI3OTZObzBlUEtvWEdJU0Voc0xHeFFjdVdMUlcyVjc0RlhpNGdJRURoZmQrbVRSdjgrT09QNk5TcEU5NTk5MTJZbXByQ3o4OVAySytycXdzSEJ3ZU1IajBhbzBhTndxQkJnd0FBRmhZV0FNb3JOazFOVFRXK05tWm1abFd1elRGNDhHRE1tVE1IYytiTVFWbFptWENkeWg0OGVDQ0V5SEt6WnMxU3FyN056ODlYQ3RRckI3VkJRVUhZc21XTHhubHBhajBoNzA4Ykh4K1A5UFIwSkNjblk4U0lFZWpRb1FNKy8veHp1THE2b203ZHVyQzB0TVQyN2R1UmxaV2xOSGVndkpmMjhlUEhGUUx4b0tBZ0dCZ1lZTVdLRlRodzRJRFdRUzBSdlYwWTFCSTlwZHpjWENRbEphRkZpeFpLemVHSmlJaUlYZ2Y1K2ZscUZ4SjZHY0xEdzVHWm1RbGJXMXU0dUxpb0hTZVZTdkhvMFNPMXYzUGR1M2NQeWNuSktudmNIanAwQ0VsSlNaZzllN1lRUklXRWhHRGZ2bjFZdFdwVmxZSFVpN0pxMVNwY3ZYb1YvdjcrTURjM0YzcGhWZzUzS3kvb0JRRFoyZGx3YzNQRHdvVUxsZmJ0M0xrVFI0OGVGWHBnVmpaczJEQ044ekl6TTFQYk9pQXFLZ29pa1VqbFFtSVZQWHIwQ0xHeHNYQjNkMWM3cHVKaVRoVnArM3YxbURGamtKS1NnblBuemdFQXVuWHJoazgvL1ZTclk3VmxaR1NFcFV1WG9tN2R1aENMeFVKN0NnTURBK2pyNjhQZTNoNmZmUEtKeW1QLy9QTlA1T1RrWU9iTW1Tb0xPdHpjM05DeVpVdnMyN2NQL2ZyMUU2cVVjM0p5RUJVVnBiTDZ0RXVYTGtwVnRzdVhMNGU3dXpzOFBEeUViZklnM2Q3ZVh1MXp5OHpNUkhaMnRzcjMvLzM3OXhVcWFrVWlrZEJpUXBPY25CeUVoWVhoNGNPSDZOMjdOOXpjM09EbTVvYkl5RWlNR0RGQytGS2lJcGxNaHFTa0pIVHYzbDFodTdXMXRWTGxhK1hxYklsRWdyS3lNaGdhR2lxZFYxVVllK2pRSWZqNysydDhEdkxXS3FXbHBSZ3paZ3ltVFpzR1hWMWRaR1JrS0l6VDE5ZUhnWUVCbGl4WmdyRmp4eXI5M1NPdi9xLzRISHg4ZlBEKysrOHJCUHRFUkpVeHFDVjZTbEZSVVRBd01JQ3pzM05OVDRXSWlJam9xV216Nk5TTElKVktzV1BIRGdEbDRhR211NVBrbFoxbVptWXE5MSs4ZUJFQUZNSXFvTHdOd002ZE85RytmWHYwN2R0WDJHNXFhb3BidDI1aHpabzFXTHg0Y2JYbVhWUlVoT3pzN0dmdXUrcmo0NE9Ra0JETW56OGZLMWFzd01XTEY5R2dRUU8xejFGT0lwRWdMUzBOYm01dUtzZktiNk92Nmp6VlZWaFlpTk9uVDhQYTJscHRuMkM1NE9CZ1NDUVNSRVJFNE1HREJ5b3JvWHYxNnZWTTg4blB6MGRoWWFId09DMHREWW1KaVdqVXFORXpuYmV5QmcwYUNIOHVMaTRHOEgrdEgzNzQ0UWVZbTV0REtwVXFIRk5VVklSOSsvYWhlZlBtS252SHlvMGFOUXFMRmkzQ3NXUEhNR1RJRUFEbHZYM1Z0VDFvMEtDQmNNdS8zUExseStIazVLUzB2U3J4OGZFQW9MTGFkL3IwNlFxUDlmVDBoQVg2NU8wdm9xT2pjZS9lUGFTa3BDQTVPUmxBZVJYcHdZTUg0ZUxpZ3Q2OWV5TTNOMWVvd3I1ejV3NWtNcG5TNS96bXpadDQ5T2dSV3JSb29iQTlLeXRMcVk5c2ZuNit3bU41aGJPcW9QWnBoWVdGQVFEczdPeFVWc3BXWkdOamcyYk5tbUhMbGkxd2RuWldlZzZWVlhVK0lpS0FRUzNSVTBsTlRVVm1aaWJhdDI5ZjVTK3FSRVJFUktSc3o1NDl1SFBuRGh3ZEhkRy9mMytOWTdPenN3RkE3VzMwSVNFaHNMUzBWS2pLbFVna1dMWnNHZlQxOVpWV3QyL2Z2ajBHREJpQW8wZVA0c1NKRXdvaGJsVm16cHlKNU9Sa0xGaXc0Smw2aURacDBnUUxGeTdFOTk5L2ovSGp4eU12THc4VEpreW84cmo0K0hoSUpKSXFlL28rRHlZbUpsaXhZZ1VhTkdpQXRXdlg0dUhEaDlEUjBjR2tTWk13Wjg0Y3VMaTRZTVdLRlFvVnRoS0pCTC8vL2p2czdlMVJYRndNWDE5ZnJGeTVzc3FlcDlxU1NDUTRldlFvZHUvZWpjTENRb3dZTVFJNk9qcjQ3YmZmOE5sbm42RnYzNzRZT1hKa2xiZmxQdzE1TUN3UEJ0VzFnQWdJQ0VCK2ZyNndDSms2blR0M1JyMTY5YkIvLzM2OC8vNzcwTlBUdytuVHAyRnJhMXRsNlBlczVDMUhEaHc0Z0srLy9ocGlzVmpZRnhnWXFMTFNkdmJzMllpT2pnWUFIRHQyREZaV1ZuQnlja0w3OXUyUmxKU0VJVU9HWU5Tb1VUQTNOMGRSVVJFV0wxNk0vUHg4REIwNkZILzg4UWUyYk5tQ3laTW5LNXhUdnNpZXZPV0FuS1lGQWVYa1grQTh5OTJOaVltSjhQZjNoNFdGQlVRaUVXN2R1Z1ZMUzB0MDdkcTF5bU5GSWhHKy92cHJUSnc0RVg1K2Z0aStmVHYvYlVoRXo0eC9peEJWVTFsWkdhNWR1NGJhdFd1cjdUdEdSRVJFUk9xZE9YTUdBUUVCME5mWHh6ZmZmS08wbUZKbDhsQkoxZTNYS1NrcHVIMzdOZ1lNR0NCVTZ4VVZGV0hac21XSWo0K0hyNit2Y010MWFXa3A4dlB6a1orZmovYnQyK1BreVpQdzkvZEgyN1p0dGI0ZFdiNWF1L3kvejZKTGx5N3c5dmJHaVJNbkFKU0hzRWxKU1JvWHFRMEpDUUZRZFUvZjZsRDNYSFIxZGRHMGFWT3NYTGtTWVdGaDZObXpKejc2NkNNc1g3NGNzMmZQeGdjZmZJQng0OFlwaEZQNzl1MURhbW9xNXM2ZEN5c3JLOHlmUHg4elpzekF6Smt6bFhxT1ZzZkRodzhSRkJTRXc0Y1BJek16RXcwYk5vU3ZyNi9RYTdaVHAwN1lzR0dERUw3TFg5dU9IVHNxVlkwSEJnWWlNREN3Mm5OSVNFZ0FvRGtZZlBEZ0FmNzQ0dzk0ZUhpZ2RldldDdnZrQzFMSmlVUWkrUGo0WU1PR0Rmajc3NzloWjJlSE8zZnVZTVNJRVNyUFhWQlFvRlJsQ3BTL05wVzNtNW1acVoxbmJtNHVMbHk0Z0U2ZE91SGl4WXZJenM3R3JGbXoxRDRuT1M4dkwvVHMyUk9OR2pWQ3c0WU5GY0xjUC83NEE5YlcxakEzTjhmRGh3K3hhTkVpeE1YRjRldXZ2NGEzdHplS2lvcHc4T0JCaUVRaVRKdzRFU0tSQ0FVRkJRZ0tDb0tMaTRzUXJCc2JHOFBkM1IxanhveEJzMmJOTk03bjVzMmJBRlMzZUpBSHdCWEoyNHRVSksrY0xTd3NoSzZ1TGp3OVBURjI3Rml0djFpd3NMREE1NTkvam9LQ0FvWFBRZVVxYXlJaWJUR29KYXFtTzNmdW9LQ2dBRDE2OU9BQ1lrUkVSRVRWZFBqd1lXemF0QWxpc1JqejU4OUgwNlpORmZiNyt2cml5Wk1uc0xTMGhJbUpDWEp6Y3hFY0hBd0RBd09WdDVITEE1bUtQUzREQWdJUUZoWUdQVDA5Yk5teUJXdlhyc1dqUjQrRUhxTVZsWmFXWXVYS2xmanh4eCsxK3QxdS9mcjF5TXpNMUJpbWF1UEdqUnZZc1dNSElpTWowYXBWS3pnNU9lSEVpUk80ZVBHaWNNdDhxMWF0MExoeFl5RTBldmp3SVU2ZVBJa1dMVnBvN0Q4cUp3OWc1YzhyTmpZV3dQKzFSOGpQejRlSmlZbFFKVmt4TUpkS3BUaDU4aVIyN05pQnZMdzg5T3ZYRHpObnpvU09qZzdXcjErUG5UdDM0dmZmZjhmVnExZXhjT0ZDMk52Ykl6UTBGTHQzNzBicjFxM2g1ZVVGa1VpRUpVdVdZTVdLRmZqcXE2OWdiMitQMHRKU0FPV0x2NG5GWW1GdU1wa01VcWtVcGFXbEtDMHRSYjkrL2VEZzRJQi8vdmtINTgrZlIzaDRPQ1FTQ2V6dDdURm56aHg0ZTNzci9MeGNYRnpnNysrUDRPQmcvUGJiYndnTkRVVm9hQ2dNREF6ZzZ1cUtBUU1HQ0ZXU0xpNHU2TktsaThKcnRXM2JOb1hIQnc0Y1FHWm1KdXpzN0ZDclZpMWtabVppLy83OTBOWFZSZlBtemRXKzVuWHExTUdHRFJ0Z2JtNk8zTnhjSkNRa3dNVEVCQktKQkNFaElVcVZxcjE3OTBiRGhnM1J1blZyaElXRndjYkdCajE3OWxSNTd1UEhqd3N0Q0NvNmV2UW9qaDQ5cXJCdDNMaHhHRFJvRU1SaXNkQ3lRZjd6M2J4NU0wcExTekZseWhUazVlWEJ6ODhQNDhlUEYyN05QMy8rdk5BNm82eXNEQktKQkNVbEpmRDA5RlRxRTF2WnJWdTM0T3ZyaTdTME5FeWFOQW5lM3Q0QXlpdlJIeng0Z0FNSERpQTVPUm16Wjg5R1FFQUFIajE2cE5BM3VVNmRPdmorKysrVnpudmd3QUVZR1JuQnpNd01CZ1lHeU0vUHg1NDllMkJzYkt4eVliaUtpNmRwWW1ob2lBMGJObWcxVnAzdTNidWpvS0JBK0R3VkZ4Y2pNakpTNi83WDh0Y0lVTDFnbktwdFAvendnOUo3bUlqZURBeHFpYXFocEtRRTE2OWZoNjJ0TFp2QUV4RVJFVlhUblR0MzhQUFBQOFBJeUFnTEZpeEFwMDZkbE1ZWUdCZ2dORFFVWldWbHdqWTdPenRNbXpaTlpZL0hzMmZQd3RUVVZLRmFzMSsvZnZqbm4zOWdhV2tKUzB0TFdGaFl3TnpjSEJZV0ZqQXpNNE9abVJuTXpjMWhibTZPMWF0WDQ5eTVjemgyN0JnR0RCaFE1WE13TVRHcE1xelM1TlNwVS9qenp6OFJIeDhQWTJOalRKZ3dBY09HRFlPT2pnNkdEaDJLSTBlTzRNeVpNOEpxOFNLUkNHWm1abkJ6YzRPTmpRMktpb3FFZnFaVmVmTGtDUVlOR2dROVBUM282T2dJL1VYbHdkYTRjZU9FMi9sMWRYWFJybDA3QU9XTFNYMzk5ZGQ0OE9BQmJHeHNzSGp4WXZUbzBVTTRyNjZ1TGlaTW1JQTJiZHBnK2ZMbG1ETm5EbmJ2M28yQWdBRFVybDBiMzN6empSQ2l0bS9mSGp0MzdzVEpreWNSSGg2T2xKUVVtSnFhSWpBd0VLV2xwU3FyZWNWaU1UNzk5RlA4KysrL1dMSmtDWUR5eGJjR0RScUVidDI2cVEzVVJTSVJldlhxaFY2OWVpRXFLZ3JIang5SGFHZ280dVBqRlNwR216VnJocEVqUnlvY1d6bW9mZkxraVZMVnJZR0JBYVpQbnk0c1NxZU9mSUcrdExRMExGaXdRR0hmNk5HakZSNGJHaG9LbGJkZHVuUkI1ODZkMVQ2L0VTTkdhTldydzdQR0FBQWdBRWxFUVZRZVErN0VpUk5ZczJhTjhMaEZpeFk0ZWZJa3pwNDlDeTh2THpnNk9zTFIwUkU3ZCs3RTZkT25FUllXQnJGWWpGOSsrUVZQbmp4UnFBcTF0Yld0c2tWSVJFUUV0bTNiaHJLeU1reWJOZzJEQnc4Vzl1bnE2dUw3NzcvSGQ5OTloNGlJQ0p3N2R3NGVIaDY0ZS9ldTBrSmlxb1NGaGVIYXRXc0syMHhNVERCNzlteVZQV3FEZ29LVXRnVUdCbUx6NXMxVlh1dHAvUDMzM3dxdk5RQ3QvajRCZ0tsVHAxYjdlcy82UlJFUnZib1kxQkpWUTJ4c0xFcExTNS9wdGkwaUlpS2l0MVdqUm8yd1lNRUNORzNhVk8yWDNuUG56c1hjdVhQeDVNa1RsSmFXUWl3V2E3d05lZkhpeGJoMzc1N0NiY2YyOXZaYUJ6SlRwa3hCdlhyMThPNjc3MWJ2eVZTRGpvNE85UFQwSUJLSllHRmhnZno4ZktIaXNXTFZYYjE2OVRCdDJqUk1tVElGc2JHeGlJeU14TzNidDVHVmxTVUVkR2xwYVJwNzQ3WnIxMDY0MWQvUTBCQ2pSbzFDYm00dXBGSXBkSFIwNE9ibUpsU1dUcG8wU2JqbHUyM2J0a0w0NCtEZ2dBRURCc0RRMEJEOSt2VVRGcytxckZPblR2RDM5OGZkdTNlaG82T0Q2ZE9uUTA5UER6WTJOZ3JqakkyTjRlUGpBeDhmSDZWenlHUXlsSldWQ1lHdFdDd1crcVY2ZUhoZzd0eTVhTm15cFZZVnhCVzV1cnJDMWRVVnhjWEZ5TTNORlJZMDgvUHpVL25lMjdWcmwwSUFQMlRJRUhUdjNoMVBuanlCUkNLQnJxNHVIQjBkVmI0WGRYUjBjT3pZTWFVV0huWHIxc1h5NWNzaGxVb2hGb3RoWTJPanNEaVpLdXBDV2g4Zkg1V1ZvNXE0dXJwaTdOaXgwTmZYUjRzV0xkQ21UUnMwYjk0YzkrL2Z4OUNoUTRWeEJnWUdHREJnZ0ZLd0tKUEpJSkZJSUJLSkZLcWZWYkcxdFVYUG5qMWhiMjhQZDNkM2RPN2NXV21NZ1lFQmxpeFpncUNnSUtFdmRjdVdMYlY2THZQbXpVTk9UZzZlUEhtQ3NySXltSnFhb2tHREJrcXZ1YU9qSXp3OVBhR2pvNk4wam9xTHJoa1lHTURGeGVXNUxicm41dWFHRVNOR0NKK3pCZzBhNEoxMzNsRTd2bi8vL3NJWEk5cCs4VUpFYndlUjdIazBWeUo2Q3hRV0Z1TGt5Wk5DdzN3aUlucDdYYjkrSFRkdTNNRHc0Y09yZmV5Wk0yZGVhQ0JFcjYrYWVHLzgrT09QNk5xMUs5emQzVi9xZFltSWlJamVOaUl0ZWl5SnF4cEFST1dpbzZNaEZvc1ZWaE1tSWlJaUlpSWlJaUo2SGhqVUVta2hOemNYOSs3ZFE0c1dMVlQyUUNJaUlpSWlJaUlpSW5vV0RHcUp0SEQ5K25YbzYrc3JyVXBNUkVSRVJFUkVSRVQwUERDb0phcENibTR1MHRMUzBMeDVjNFZGS29pSWlJaUlpSWlJaUo0WEJyVkVWWkJYMHpacDBxU21wMEpFUkVSRVJFUkVSRzhvQnJWRUd1VGs1TENhbG9pSVhrdloyZGtJRFExRmNYRnhUVStGaUlpSWlJaTB3S0NXU0lNYk4yN0F3TUNBMWJSRVJLUkFKQklCQUVwTFMydDRKdXFkT1hNRzMzMzNIU1pNbUFDWlRGYlQwM210ZUh0N3c5dmJHeWtwS1RVOUZTSWlJaUo2aTdCRWtFZ05lVFZ0bXpadFdFMUxSRVFLVEV4TUFBRDUrZm13dHJhdTRkbW9GaHdjREFEbzI3ZXZFQ3hYVjM1Ky9uT2NrVEk5UFQzY3VYTUhYM3p4eFF1OXpzOC8vNHpHalJ1LzBHc1FFUkVSRVQwcnBrOUVhc2lyYWZrUE95SWlxcXh1M2JvUWlVUklTMHQ3SllQYTVPUmszTHAxQzRhR2hoZzRjT0JUbjJmWXNHSFBjVmJLM04zZE1XYk1HTmphMm1vMXZxeXNESm1abVJDSlJLaFRwNDdXMStFWHJrUkVSRVQwT3VCdnJVUXFzSnFXaUlnME1UQXdnTE96TTJKalkrSG82QWh6Yy9NYW1ZZTN0N2ZHL2NYRnhSZ3laSWpXNXp0OSt2U3pUcW5hbWpWcmhyMTc5Mm8xTmpvNkdyTm56MGJMbGkzeDAwOC92ZUNaRVJFUkVSRzlYRXlnaUZTSWpZMWxOUzBSRVduazdPeU10TFEwWExod0FlM2F0VU85ZXZWcWJDNzE2dFY3NnZZR01wa005KzdkVTdsUDIrQldIaGh2Mzc0ZGpvNk9UelVQYmNUR3hnSUEyclZyOThLdVFVUkVSRVJVVXhqVUVsVlNVRkNBMU5SVXVMaTRzSnFXaUlqVUVvdkY4UGgvN04xM1ZGVFhGZ2ZnM3pTRzNwRW1DQWdLSXZhQ1VUU3h4bDVpTEltYW9rOFRZeXg1R21Nc1NUUXhSbzB0YXV3YW9pYTJaNHNGRk93TkJZMWdNSFNrZy9RNi9mMkJjOE13ZldnUzk3ZVdhekgzbm52dXVjUE14ZG16eno1OSt5SXFLZ3AzN3R5QnBhVWxySzJ0WVc1dTN1aGoyYmx6SjR5TWpBdzZWaWdVWXZqdzRmVThvb2J4MTE5L0FRQzZkKy9leENOcE9KR1JrVWhJU0dqVWM1YVVsRFRxK1FnaGhCQkNpR29VaFNLa2xyaTRPSEE0SE1xbUpZUVFvcFdSa1JFQ0F3UGg1dWFHeE1SRVpHWm1RaXdXYXp6R3hzYW1rVWIzNy9Qa3lSTllXVm5CMTllM3FZZlNZQklTRXRSbU9EZVVobDQwamhCQ0NDR0U2SVlDdFlUVUlCQUlrSnFhQ2c4UEQvRDUvS1llRGlHRWtHYkMxZFVWcnE2dU9yVzlmUGx5QTQrbWFjbGtNb1BLTUl3Y09SSlZWVlU2dFIwOGVMQk83WXlOalhIMjdGbTl4eUluRW9rZ0ZBcTF0dU53T09Cd09BYWZwNmFKRXlmV1N6KzYrdkhISHh1MFhBVWhoQkJDQ05FZEJXb0pxU0VoSVFFU2lRUStQajVOUFJSQ0NDR2syY25JeU1DU0pVc3dhZElrREI4KzNLQ0FyYU9qbzlLMm5Kd2NzRmdzdEdqUlFtRjdibTR1WkRLWjJtUHFhdGFzV1RxMUd6RmlCT2JObTFmbjh4RkNDQ0dFa0ZjYkJXb0plVUVpa1NBeE1SRXVMaTZ3c0xCbzZ1RVFRZ2doT250WmFzenUyTEVET1RrNTJMeDVNODZkTzRjNWMrYkEzOTlmcno0T0hqeW90RzNRb0VHd3RyWlcyamRod2dRVUZoYXFQWVlRUWdnaGhKRG1oQUsxaEx5UW1wb0tnVUNBdG0zYk52VlFDQ0dFRUwyMGJOblNvT3hWb0xwVVFYM1ZSUDM4ODg4UkVoS0NDeGN1SUNFaEFRc1dMTUNRSVVNd1k4WU1XRmxaMWNzNUd0TytmZnVvTEFBaGhCQkNDR2swRktnbEJOVWZVdVBpNG1CcmF3dDdlL3VtSGc0aGhCQ2lsNTA3ZDhMSXlNaWdZNFZDWWIxbDVGcFlXRERCMlkwYk55SWxKUVVYTDE3RTdkdTNNV3ZXTEoxcnl4SkNDQ0dFRVBJcVlqZjFBQWg1R1dSblo2TzB0QlJ0MnJScDZxRVFRZ2doelY2N2R1M3c4ODgvWThxVUtlQnl1U2dwS2NHNmRldXdlUEZpWkdWbE5mWHdDQ0dFRUVJSWVTbFJvSllRQUhGeGNUQTFOVVhMbGkyYmVpaUVFRUxJdndLWHk4Vjc3NzJIYmR1MndjdkxDd0FRRlJXRm1UTm40c3laTTVESlpFMDhRa0lJSVlRUVFsNHVGS2dscjd6UzBsTGs1dWFpZGV2V0J0ZjNJNFFRUW9ocVhsNWUyTFp0R3laT25BZ1dpNFdxcWlvY1BYb1VsWldWVFQwMFFnZ2hoQkJDWGlwVW81YTg4cEtTa3NCaXNlRGg0ZEhVUXlHRUVFSU1VbDgxWmhzS2w4dkZqQmt6MExWclY2eGZ2eDdMbGkyRHFhbHBVdytMRUVJSUlZU1Fsd29GYXNrclRTS1JJQ1VsQmE2dXJqQTJObTdxNFJCQ0NDRUdhZG15cGNHelFtUXlHZExUMCt0NVJLcDE3dHdadi96eUM3aGMraThvSVlRUVFnZ2h0ZEgva3NrckxTTWpBMEtoRUsxYnQyN3FvUkJDQ0NFRzI3bHpKNHlNakF3NlZpZ1VObXBHTGdWcENTR0VFRUlJVVkxcTFKSlhXbUppSXN6TnplSGc0TkRVUXlHRUVFSUlJWVFRUWdnaHJ6QUsxSkpYVmtsSkNaNC9mdzR2THk5YVJJd1FRZ2doaEJCQ0NDR0VOQ21hZTBaZVdVbEpTV0N6MmJTSUdDR0VFUEl2STVQSlZHNFhDb1Y2OVNNU2lmUTZoczFtVTJrSFFnZ2hoQkJpTVBxZkpIa2wxVnhFak0vbk4vVndDQ0dFa0RwcHpCcXpMNlBTMGxKd3VWeVltSmdBQUc3ZXZBa0FNRFUxVldpbjcvTTBhOVlzdmRyMzdOa1QzMzc3clY3SEVFSUlJWVFRSWtlQld2Skt5c2pJZ0Vna2dwZVhWMU1QaFJCQ0NLbXpsaTFiR2x6R1J5YVRJVDA5dlo1SFZMOGNIUjFoWldXbHROM0J3UUZHUmtZNGN1UUlqaHc1QWhhTEJUYWJEWWxFQWdCbzI3WnRZdytWRUVJSUlZUVFnMUdnbHJ5U1VsTlRZV3BxU291SUVVSUkrVmZZdVhNbmpJeU1ERHBXS0JTKzlCbTVCdzhlVkxsOTI3WnRBSUJyMTY2QncrRkFJcEZBSXBHQXkrV2lYYnQybUQxN3RrTDdTNWN1TmZoWUNTR0VFRUlJTVJRRmFza3JwNnFxQ2prNU9mRDE5YVZGeEFnaGhEUnJVNmRPQlFCd09CeUQrK0J3T0V3L2hnb0tDZ0tnWEdwQUgxdTJiSUZVS2pYbzJINzkrcUZmdjM2UXlXU1FTQ1RnY0RqME41NFFRZ2doaERRN3pUNVFXeUVSNG5UNmZVVGtKeUM3cWdoVkVsRlRENGswQjQ0QUNsT0FHeGViZWlURUFNWWNIcHlNcmRIRHpodWpXM2FIS2Nld0xESkNDR251cGsyYlZ1YytPQnhPbmZ0WnNXSkZuY2ZoNmVsWjV6NVlMQll0NWtVSUlZUVFRcHF0WnYwLzJUK0xVckV0TGdSNWdwS21IZ29ocEJGVlNVUklLYzlEU25rZXJ1UTh3U2R0aHFDamRhdW1IaFloaEJCQ0NDR0V2RFRrczB3SUljMEh1NmtIWUtnL2kxTHhkZlF4Q3RJUzhvckxFNVRnNitoamVGejByS21IUWdnaGhKQTZ5c3ZMdzc1OSsxQlpXZG5VUTNubFNDUVM1T1RrUUNBUXFHMlRsNWVIMk5oWWc4OVJXRmlJL2Z2M283UzAxT0ErNmtvbWt5RXFLcXBKemgwUkVZSDkrL2NiWE9ibFpWUlpXWW1DZ2dLZDIrZmw1YUc4dkx3QlIxUk5MQlpESnBNMStIbnE0dW5UcHpoNzlpekVZbkdEOUgvZ3dBRjg4c2tuamZJOEhENThHTys5OTU1ZXgrVGs1R0RidG0zSXljbHBvRkZwMTV6dUI0Y1BIOGFUSjA5VTdzdk56Y1Z2di8yR3pNeE1uZnFTeVdUNDZhZWZFQm9hcW5KL2RIUTBnb09EbWNWWjlYWG56aDJFaG9iK3ErNTFqYWxaWnRSV1NJVFlGaGZTMU1NZ2hMeEV0c1pkeEthdTcxTVpCRUlJSVVSUEwxTXc0K2JObS9qdHQ5OVFVbEtDK2ZQbmEyMWZXVm1KVWFORzFjdTVHM3F4dVVHREJobDAzSWdSSXpCdjNyeDZIbzJ5NTgrZlk4cVVLVmkrZkRuNjl1MnJzczNwMDZkeDVNZ1JnNStycTFldjR2RGh3NGlPanNiYXRXdWJwRlJKYUdnbzFxOWZqeSsrK0FJREJneGd0cDgrZlJwQ29WQ25QdDUrKzIyRHp2M2d3UU9jUEhrU1U2ZE9CWnZkT0RsVHFnTHJYQzRYUGo0K1NFdEwwM3E4cmEwdHpNek1GTFpkdUhBQlFxRVFvMGVQeHFGRGgvUjZUYnp6empzWU8zYXMwbUtQOWUxLy8vc2Znb09Ec1czYk5yUnFwWHJtM2FCQmd6QjQ4R0FzV3JSSTcvNEZBZ0Z5YzNOMWFtdG5aNmV5aHZ2WnMyZHg3OTQ5REJzMmpOa21rOGxRWGw2T2twSVM1bDlSVVJFS0N3dFJXRmlJL1B4OGpCNDlHdTNidDlkNjNrNmRPdUhRb1VPNGV2VXEzbmpqRGQwdnpnQkZSVVU2QndubDB0UFRjZXJVS2FTa3BHRGR1blVOTkRMTm1zdjlJQzR1RHZ2Mzc4ZGJiNzBGZjM5L3BmM1hyMS9Idm4zNzRPdnJDeGNYRjYzbnZuRGhBczZjT1lNWk0yYW8zUC80OFdQOCt1dXZtRFJwa2tKRzlxTkhqNUNSa2FGMUVkcDkrL1loSlNVRi9mdjNiN1I3M2I5SnN3elVuazYvVDVtMGhCQUZlWUlTbkU2L2o4bXRlamYxVUFnaGhKQm1nOGZqb2JpNHVLbUh3Umc5ZWpSQ1FrSnc3dHc1OU8vZkh4MDZkTkRZM3RqWUdQdjI3VlBhSGhJU2dpTkhqaWpzVTdWTkZVTURxclVOSFRvVW4zMzJtY0syZ0lBQTlPdlhUK2MrdG03ZFdpOWowU1E4UEJ6UG56L1hhMXlhYU1wT2E5V3FGZHpjM0pDWW1JalEwRkE0T1RtcGJPZms1TVFFRzFKU1V2Q2YvL3luVG1PcUdVUWNOR2dRUWtKQ3NISGpSbmg2ZXNMTHl3c0FzSC8vZnAwelBXc0daajc4OEVPTkFjK2E1NVovS2RLWVU5SG56cDJydE0zUzBoSW5UcHpBaHg5K3FQWDRSWXNXWWZEZ3dRcmJqaDA3Qmw5Zlg1M09QMmpRSUV5ZE9sVnRMZlQ2ZUwrcEdtTk1UQXc0SEE3YzNOd003bmZKa2lWNDhPQ0J5bjBiTjI3RWdnVUxkT3FuZGhBUXFBNzAzcng1RXdNR0RFQk1UQXpXcmwyTDh2SnlWRlJVcVAzeWpNVml3Y0xDQWwyNmRHRUN0V3ZXckVGWVdKakc4NjlldlJxclY2OVd1Ny8yKzBPVjhlUEhZOWFzV1JyUG80cW05MGFMRmkwUUVCQ0FKMCtlSUNJaUFzN096bXJieW4rUDlYVi9aclBaQ0FrSmFUYjNnNUNRRUxCWUxJd2VQVnJsL3V2WHI4UE96ZzZkT25YUzJsZG1aaVoyN3R5SkhqMTZZTUtFQ1NndUxzYmV2WHN4Y2VKRXVMcTZxanpteVpNbkNBNE9SbFJVRkt5dHJkR3ZYeitZbTV1clBZYzhrNWJLYmhpbVdRWnFJL0lUbW5vSWhKQ1hVRVIrQWdWcUNTR0VFRDI0dUxqb25CVldIeVFTQ2NyS3lqUzJtVHAxS3NMRHcyRm1acVkyaUd4dWJnNE9od01XaTZVeUVHTmxaUVVBQ3Z0VWJWUGxuWGZlMGJoZkpwUGh4SWtURUFxRkdEUm9FQndjSEZTMmE5T21qZEkyVDA5UHRSKzBWV21NUU8ydFc3ZlVCbXJWQlVWcWIvZnc4TUR1M2JzQkFJc1hMOWJwdkJzM2JsUzdiK0xFaVV5bWw2V2xKY2FQSDYrMjdmSGp4K0h1N280ZVBYcm9kRjQybTQybFM1ZGk1c3laV0xWcUZiWnQyd1pUVTFNY08zYk1vT3p5aVJNbm9xUkV0eVFpcVZRS0Zvc0ZGb3VsOTNucVl2cjA2WmcwYVJJQVlOYXNXYkMwdEdUMnpaZ3hRK1h6VzFKU2dna1RKaWh0ajQrUFIxcGFHdHEyYll2UTBGQWtKeWNEZ05JVTZvQ0FBSTJCTjduYUFWWmRQWHo0RUhsNWVRQ2c5SHpLWkRJOGVmSUVuVHQzcmxNMjM4U0pFekZ3NEVCVVZsWmk4K2JOR0Q1OE9BSUNBaFRhYk5teUJYNStmZ0NxczNoLy92bG5KaGhYVUZDQWlSTW5xdXo3OHVYTHFLaW93TUNCQStIbzZJaUFnQUNZbUpqQXpNd01wcWFtTURVMVJYaDRPR0pqWTdGdDJ6YlkyTmpBeHNaR0tRdDk1c3laZVBmZGR3RUFLMWV1QklmRHdieDU4MVFHMFVwTFMvSDk5OStEdytIZzY2Ky9WaHRFNjlDaEF3SURBNW5IdTNidDB2RVpVNmJMbHdFQXNIVHBVbzM3NWMvcDBLRkROYmE3Y09FQ3pNek0xTTRLa0pPL0xsNzIrOEdGQ3hjQVZIK2g1dXpzakVlUEh1SFJvMGNBcXUrN2ZuNStTRXRMUTJ4c0xOcTJiWXZqeDQ4cjllSG82TWc4SHdLQkFOOTk5eDJzcmEyeGVQRmk1dHozN3QxRGZIdzh0bXpaQWg2UHh4eDc5ZXBWbkQxN0ZrK2ZQb1cxdFRWbXpKaUJrU05IcXN3UXIwa3NGak4vbzRuK21tV2dOcnVxcUttSFFBaDVDZEc5Z1JCQ0NORlB4NDRkY2ViTUdjVEZ4YWtNTE5hM3VMZzRsUmwrcWx5L2ZsM3R2bTNidGpIakxTOHZWNnFSS1EvdzFzeHNVclZOcm1idzlvTVBQdEE0cmovKytBTkNvUkErUGo1WXRHaFJzLzhnbXBhV0JuZDNkNlp1YkdWbEpZcUxpOEZtczVXeWo0OGZQNDd6NTg4cmJhLzV3UjRBQmd3WWdISGp4aGswbms4KytVVGhzYTJ0cmNaTXZ1UEhqOFBIeDBldmJEODdPenZNbno4ZlAvLzhNN0t6cytIbDVhVjBEYm9hTW1TSXh2MFBIejdFWDMvOUJRRDQrKysvQVFDSERoMVNhamQwNkZEWTJ0b2FOQVpkcGFXbElTa3BDZi85NzMrWmJXdzJXMlhBVGwyQVV4NEl1bno1TWk1ZnZzeHNyejExL1lzdnZ0QXBVS3R2MllIUzBsSnMzYm9WZVhsNTRQUDVlUGZkZDVXbTlmLzExMThvS1NsQlZWV1YwblB0NCtPamMxQmZucDFZWEZ5TXpaczNvMTI3ZGt4bWJFeE1qRjdqcmtuK1pZK0hod2ZhdFdzSG9QcjVxdTNwMDZlSWpZM1ZlRysydGJWbFhqZExsaXpCbDE5K2lhTkhqK0tycjc1U2FDY1FDUEQxMTE5REtCUmk1Y3FWOFBEd1VOdG5telp0RkxKRTVZSGFvcUlpdFRWU3M3S3lBRlIvOFNQWHUzZDFBazNYcmwwVnlqdm80NDgvL3NERGh3K1p4N1ZuS2RSMjRjSUYyTnJhYW0xWDA4dDhQOWl3WVFPenJheXNUT0h4MkxGajRlZm5oM1BuempIOXlmdXNxVWVQSHVqYnR5L0t5c3F3Y3VWS3BLZW5ZOHVXTGN3WE5qd2VEMU9tVE1HV0xWdXdlL2R1aGJJazY5YXRnNmVuSnhZc1dJQUJBd2FBeitmanlwVXI2Tnk1TTZ5dHJkVmVwMWdzYnBMU052OFd6ZktacTVLSW1ub0loSkNYRU4wYkNDR0VFUDM0K1BpZ2JkdTJ1SHo1TXF5dHJkR2lSWXNHUForenM3UFdlcXViTjIrR2pZMk4ycW5TUUhXR2tOeXRXN2ZVMWpkVWxjMmxhcHV1OVRYejh2S3dkKzllc0Znc3pKMDc5NlVOMHNwa01wM0dKaEFJOE96Wk15UW5KK1BhdFdzQWdQWHIxd01Bek16TWNPclVLWVgyRmhZV0FMUm5KZHZZMkRSSzRMOHVnb0tDMEtOSEQvRDUvQVk5VDBSRWhGS1cyNEVEQjVUYTllclZxOEVEdGRldVhZT1JrUkdDZ29LWWJjWEZ4U3EvdkZDVitaNlFrSUFyVjY3Z3JiZmV3a2NmZlFRQTJMTm5UNTNxRnV2ajVzMmIyTEpsQ3dvTEM5R2xTeGZNbXpkUFpUMU9lYkF3TWpJU2taR1JDdnRHakJpaGM2QldGems1T1V6MmFsRlJkZEtJL1BsVU55UGd6cDA3U0V0THcxdHZ2VlduYzZ2TGVMOTU4NmJHRWdGejVzeFIybmJ5NUVtTlU5bUI2bXpxcjcvK1dtT2JtdnZscndsbloyZUZETmVjbkJ4RVJFUmc1TWlSekRaNThMcC8vLzRLN3dOMXBTZnEyOHQ4UHhneFlnVGVmLzk5aGYzeUxQaXlzaktjUDM4ZVFVRkJLck9TUjQ4ZXpRU2RMMTY4aUljUEg4TEt5Z3JmZlBNTlNrdExVVlpXcHJDWTNhbFRweFR1RDJ2V3JFSFhybDBWK3R5eFl3YzZkZXFFK2ZQbmE2MFJyMHVwaXJObno4TFkyRmhydTFkSnN3elVFa0lJSVlRUVF1ckhnQUVEY09MRUNSdzZkQWpkdW5XRGw1Y1hIQndjWUdSVS93dDBXbHRiWThTSUVScmJiTjY4R2VibTVscmIxVll6MEhEczJESHMyclZMSVhpa2FwdDhxckl1WkRJWjFxNWRpN0t5TW93Wk0wYm5HcDAxNWVmbjQ4OC8vOVQ3T0gxODlkVlhlUGp3SWI3NzdqdWxhZHExUFhyMENCS0pCTjkvL3oyc3JhM3g4Y2NmWStIQ2hRZ01ERFI0eXZpY09YUGc3ZTF0MExFQThQSEhINk50MjdZR0g2OFBlVkRtOU9uVGVoL2JwVXNYbmVxZnpwbzFpOG4yWGI5K1BXN2N1S0Z3dmdzWExtRERoZzBHWi9EcDQ4cVZLK2paczZmQzRtQkhqaHpCa1NOSGREbytNVEVSTmpZMmFxZnpONVRNekV4czI3WU5FUkVSc0xXMVZWbnpWVTRtaytIR2pSc0lDQWhReUQ2c3FLakE2TkdqbGJJQXBWSXBnb09ETVhMa1NOalkyT2c5dHUrKyswNXBtNmJwL2xLcGxNbElyK3NYUGRycWJldWo5b0p4cW5UbzBBRUhEeDVVdWUvWFgzOUZTRWlJMHY0QkF3WW8zQ3NqSXlPeGV2VnFDQVFDZE9qUWdWbm9MU0VoQVFjT0hNREJnd2Z4NFljZll1VElrV0N4V1BEejg5TjVVYSthTWpNellXOXZyOWZmc1pmMWZzRGo4WmpTUGJVZFBYb1VWVlZWZU9lZGQxUm14a3NrRWlhenRYLy8vbmowNkJGc2JHeGdaV1VGYTJ0cldGcGF3dHJhR2hZV0Z1RHhlRmkwYUJFT0hUckUxSWV2dldpZFdDeEdZV0VobkoyZHdlVnkxZjZkUG4vK1BIZzhuc1pBN2RXclYxRldWdFlnLzlkbzdpaFFTd2doaEJCQ3lDdk14TVFFNzd6ekR1N2R1NGU3ZCs4aUlpSkNwK042OWVxRjExNTdyWUZIOS9JNGNPQUFIajE2QkJNVEUzVHIxczJnUG03ZHVxVXdOYmdoeE1iR29yS3lFa2xKU1ZvRHRkZXVYUU9mejBlblRwMlFuNThQb1ByMVlHVmxwZkVEdHFwOUV5ZE9STmV1WFZGWldZbm82R2hFUjBjYmZBM1IwZEVxVnphdnErRGdZUHo2NjYvTTQ3Rmp4MkwyN05rRzFRSmV0R2dSQkFJQkhqOStyTFd0dkF5RVdDeFdDc2lLUk5VendocDZtbkJTVWhLZVBYdW1GRVNjT1hPbXlsWHJpNHVMbFdyWHNsZ3NUSnMyRGZmdjMyZTJxYXRSQ3dBOWUvYXM4N2lQSERtQzRPQmdpTVZpakIwN0Z1Ky8vNzdHK3BpUmtaSEl6czVXS29jZ241cGZPNWoyOU9sVFhMbHlCV2ZPbk1IaXhZdlJ2WHQzdmNhbmI0M2FrSkFRcEthbTZuVU9kZVRYVWxGUndaUXUwWWVGaFlYV1dxTTE4Zmw4aGRrTU5jbjdxYjFmWHRKQktCUmk3OTY5T0hueUpGeGRYYkZpeFFvbVNBdFV6KzdZczJjUE5tM2FoSjkrK2dsaFlXRllzR0FCaGc0ZHFyVXViVzFWVlZWWXNtUUpBR0RldkhubzBxV0x5bmJOL1g0Z0VvbHcrL1p0dlBIR0cycS9ISk5JSk13NWJHMXRzWHo1Y2xSVlZhbnRjL255NWZEMzkwZDRlRGlBNm1DcS9QbVR5V1M0Y3VVS1pESVpVeDVDMVF3Wm1VeUdjK2ZPd2Q3ZVh1TU1tcWlvS0ZSVlZkV3BqdlMvRlFWcUNTR0VFRUlJZWNXeDJXejA2dFVMblRwMVFuSnlNb3FMaTdVdXBGS1gxZFFiUWtaR0JoTXMwTFZHclh5cXNqWlhybHpCYjcvOUJtdHJhOGhrTWl4YnRneVhMbDFDU2tvS01qTXpkUXBZZTNoNG9HdlhyaXFEbkI5OTlCRUNBd09WcHJldVdiTUdkbloyT28xUjdvY2Zma0JpWWlKZWYvMTFyVzJycXFyUXFWTW5sVUVCZmJQMUxDMHRjZWpRSVp3OGVWS3Y0OVNaTkdrU2R1N2NxVlBiK1BoNHJXM0hqaDJMN3QyN00xblhOVE9wYTQ3NTNyMTdXTE5tRFNaUG5xeHlNUzA1WTJOam5EbHpScWVNYkhsZ3ByeThYR21LcjN6YWNVTm4xTW9YRFpSSUpBYjNvYTdFaUxwOVc3WnNNZmhjY2lFaElSQUtoZGk1Y3llOHZMeTB0di9qano4QVZHZG8xcFNVbEFRQVNyVloyN1ZyaDRVTEYyTFZxbFZZdW5RcEprMmFoQTgrK0FBc0ZndEpTVWxJVGs1R1pXVWxnT3JhdHh3T0IyWm1abHJMQktoU1dGaUkzYnQzbzFXclZ2VVdyQVdBYytmT0diVGcxNXc1YzFRdWJwaWNuTXdzWWxWYlFrSUNObS9lakdYTGxxa04ydGIyNk5FamJOcTBDUmtaR1JnNmRDaG16NTZ0Y3FxN2s1TVQxcXhaZ3dzWExtRG56cDJZUFhzMnBrMmJoZ2tUSnVnVnpPUHhlSGp6elRmeDY2Ky9ZdkhpeFJnMGFCQSsrdWdqaFVYMEFEVDcrd0dQeDhQdTNidVJsWldGRlN0V1lOYXNXWEIxZFdYMnkyUXl5R1F5aGI0T0h6Nk13NGNQcSszem5YZmVRWmN1WGRDdlh6OWN2bnlaS1lVangyYXowYmR2WDQxLzgrVC9mMUNYQlN3bkVva29tMVlOQ3RRU1FnZ2hoQkJDQUZSblU4b1h0MmxJbVptWkd2ZUx4V0sxYlZnc2xzcEZpbFRWWGRTMVJxMG1rWkdSV0x0MkxYZzhIbGF1WElsMTY5WXhRZCtmZnZvSmp4OC9SdS9ldmZISko1L0F3Y0ZCYlQrN2QrOUdSVVdGMmd3MlMwdEx0RzdkV3VrWWZYbDZlc0xUMDFPbnRvc1hMMVlLYUFIVm1ZQUZCUVhvMkxHajJtTnYzcnlKaUlnSWhVVjdacytlcmJBUWpTcnIxcTFEYUdpb1RqVk5WYTFncnNxelo4L3c3Tmt6alczNjl1MExQejgvSnZ1eFprQkZIcXlSeVdRNGZ2dzRXclJvZ1hmZmZSZDhQaC9SMGRFSURRM0ZnZ1VMbElKRjQ4YU5ZNEl1ZS9ic1lVcUlxS3MxVzFSVXhOVDVsWk5uMERWMG9EWXdNQkE5ZXZUQWpoMDdFQmdZeUFSSWR1M2FwWE9RVDlYdnJMRnExT29TcEUxT1RzYnQyN2RoYW1xS21KZ1lpRVFpNW5sOS9QZ3hyS3lzVkw0My9QMzlzWDM3ZHF4Y3VSSy8vZlliNHVMaXNHelpNbHk3ZGswaHFIWHUzRG1jTzNjT2JtNXV6T3RlbnhxMVc3ZHVaUlowV3JCZ0FiTmQxV0pTOHV0UnQ3OTc5KzVLZGFCMS9SMUlKQks4K2VhYmF2ZXJxdTByWjI1dWp2ajRlQVFIQjJ0ZENDNGpJd043OXV6QnpaczNZV2RuaDFXclZpRXdNRkRyK0lZT0hZcXVYYnZpaHg5K3dONjllM0huemgyZEY2Y0RBQTZIZzhtVEo2TlBuejVZdTNZdExsMjZoUHYzNzJQZXZIbm8wNmNQMDY2NTNBOUtTa3FRa3BLaXNnOFRFeE9ZbTVzakppWUdLMWFzd0U4Ly9jVDhqZEVVOUwxNDhhTFN0cHF2Q1JNVEU2eGR1eFpDb1pBcFBjRmlzV0JxYXFvMTIxZWV2YTZ0NXIxUUtHendtc0RORlFWcUNTR0VFRUlJSVkzcXZmZmUwN2cvS3l0TGJSc2VqNGZ6NTg4emo5M2QzVEZxMUNqTW5EbVQrZEIzOSs1ZC9QTExMNWcvZjc3R2VxZC8vdmtucmwrL3JuWi9aR1FrVnF4WUFabE1oaVZMbGpBZjZ1VldyRmlCN2R1M0l6dzhIRkZSVVhqLy9mY3hkdXhZbGJVbkpSSUp4bzRkaXo1OSttRDU4dVVhcjcreDhQbDgrUHY3bzZxcWlxbWR1Mm5USnBTV2xxSjkrL2JZdUhHajJtT2ZQbjJLQ3hjdXFGMWRQVHc4SEpjdVhjTHMyYk1OenI3V0pmQTBhTkFnREJnd2dFdWZxc2tBQUNBQVNVUkJWSmxpWFJkaFlXRklTRWpBTjk5OHc3eVdDZ3NMY2ZIaVJWaFpXV0hHakJrcWo1UEpaTGg2OVNxQ2dvSTBMZ2lXbnA2T3pwMDdLMnlUQjFNYUk3UHNndzgrd01jZmY0elEwRkNtdHVURWlSTXhaTWdRckYyN0ZoWVdGdmo0NDQ4QlZDOVNOSGZ1M0FZZlUzMlNUMk5mc0dBQnZ2dnVPMFJHUmlJd01CQlNxUlFSRVJIbzJMR2oycnF3dHJhMldMOStQWDc4OFVmY3VIRURlWGw1K09DREQvREJCeDh3WlNBV0xWcUV3WU1IQXdCaVltSUE2RmVqdHFTa0JHKzk5WlpTM1U5VmkwbHAyMjl1YnE0VXFOVmw0U1pkakI4L1h1RzFYak9BNStUa2hQNzkrK1B5NWN1WVBIa3lXclpzcWJhZnRMUTAzTDE3RjZOR2pRS2Z6MGRpWWlJU0V4TjFIa2V2WHIzUXJWczNIRHAwU09YaWR0cTR1YmxoOCtiTitQMzMzeEVjSEl4dnZ2a0dBd1lNd0tlZmZxcFRUZDZYNVg0UUZoYUdzTEF3dGYyMGFORUNuMy8rT1pZdlg0NTE2OWJocTYrK1V0dVhydmJ1M2N0OEFXTmlZcUp3YmJkdTNVS3ZYcjNVWmpuTGY4ZnU3dTRhenlFVUNyVm0zYjZxS0ZCTENDR0VFRUlJYVZSZmZ2bWwybjJyVjYrR25aMGRzK0JLYlRVWFRFbExTNE9abVJuR2pCbWpNTFg3cDU5K1l1ci9xVnJSWHM3VzFoWmp4b3hCV2xvYWJHMXRGVDY4aDRlSFk5MjZkWkRKWkZpNmRLbENKcGFjbFpVVmxpeFpnbjc5K21IVHBrMzQrZWVmY2ZYcVZTeGN1RkRwUTJwbVppYWtVcW5hVWdhVmxaWEl5Y2xSdVkvRlltbk5UakpFV0ZnWVFrSkNFQk1UdzN5b2YrT05OL0QyMjIranNMQlFwOEJQelRZMUE2dHhjWEY0OE9DQjJvQklYbDZleXUwOEhrOXB3YWZHVUZGUmdkMjdkNk5Qbno0SzAzcjc5dTJMd1lNSDQralJvMmpmdnIzS2pNRG82R2prNU9SZ3laSWxFSWxFT0hEZ0FMeTl2UlhxcEdabVpxS3NyRXhwNnIxQUlBRFFPSUZhYjI5dmVIaDQ0TWFORzB5ZzFzcktDbTV1YnVqWHJ4K0NnNFBSb2tVTDhQbDhDSVZDekprekIwK2ZQb1dkblIyejhydDhVYjdhYXI5VzVzMmJwL2VDZ0hYVnAwOGZjTGxjOU92WEQzdjM3a1ZvYUNnQ0F3UHg0TUVERkJRVW9ILy8vaHFQNTNLNVdMeDRNZDUrKzIydFdlbG1abWJvMEtFRDVzNmR5OVJhclYyanRyUzBGRjkvL1RYemV2N2dndytVZ3F1QStpOGsxcXhaZzdDd01KMHpaWFZkRkU0cWxXTHk1TWthMjZoYW1FcHV3b1FKdUhUcEVnNGRPb1RGaXhlcmJSY1lHTWhrbEJvU1JMYXhzY0hSbzBmeDVwdHZHclRRRzFBOVZWOCtuWC8xNnRVSUN3dERlWGs1VnExYXBmRzRsK2wrMExkdlg0d2RPMWFoWGMyTWJLRDZ1UjQxYWhUT25EbURVNmRPWWN5WU1ScXo5VFZsVktzaWxVcVpEUE9VbEJSOCt1bW5HRFZxbE1xMkR4OCtCQUN0czNNRUFvSEtFaGlFQXJXRUVFSUlJWVNRUmxaN29aK2FWcTllRFZOVFU0MXQ1TFNWTVZBWDdGWGxzODgrdzlDaFF5R1R5WmhzSWxOVFUzejU1WmRhRjBWNjdiWFg0Ty92ancwYk51RDI3ZHY0NktPUE1IWHFWRXlhTkluSjRQdjc3NzhCUUNrclYrN0dqUnU0Y2VPR3luM0d4c1k0ZS9hc3p0ZWlxNWlZR0tTbXBtTGl4SW5vMXEwYjVzK2ZqNDRkTzhMSnlRbTJ0cmJZdDI4Zm5qOS9EbnQ3ZTZWamp4OC9qdlBuejZ1dFpSc1hGNGNXTFZxb3pTaDc1NTEzVkc3MzhmSEI5dTNiRGI4b0EyM2J0ZzBTaVVRaGkxUWtFcUcwdEJURGh3L0hqUnMzc0g3OWV1emF0VXZwbXM2ZE93ZGZYMTltQWJRSER4N2c1czJiNk5ldkg1TjFGaFVWQlFCS0M3eFZWbGFDdytGb0RJelZwOWF0V3pOanFXbnc0TUhZdjM4L0xsMjZoQkVqUmpBMVdzK2ZQNC9rNUdRbVVDc24vNzNYZmgxVVZWVnBMWC9SVVByMzc0L1hYbnNOTEJZTFE0WU13Y0dEQjVHZG5ZMGpSNDdBeHNaR3AybjNnRzVsRmp3OVBmSGpqejlxYkdOaFlhSFFwcUhMeXNnRGM5clVwVTR4OEUrOTdkVFVWSWpGWW8xVDRlWHZGWFhCNWtHREJzSE56VTFqVFd4RGc3UTErZnI2NHVlZmY4YW1UWnZ3N3J2dmFtMy9NdDBQN096c2xMS3dWWmt4WXdidTNidUhrSkFRakJvMWlpbFpvT3BMb0Y5KytVVnBtNnBaTEtXbHBRZ05EY1dwVTZlUW5aME5OemMzTEZxMENBTUdERkE1aHVMaVl0eTdkdyttcHFZYUY3TVVDQVNRU3FVVXFGV0RBcldFRUVJSUlZMkl3K0ZBSXBFMDJvZHkwanpRYThJd3RULzgvL0hISDlpOGVUT1dMbDJxY2pHdHAwK2ZZc0dDQmZEMzk4ZTZkZXVVcGtIbjVPUmd6Wm8xaUltSlFZc1dMYkJxMVNxZGdqWkFkV2JpTjk5OGd6LysrQU03ZHV4QVJrYUdRdjhSRVJFQWxEK1l5M1h1M0ptcGIxaGJRNzAyM24zM1hYenl5U2ZnY3JsSzJieEdSa2JnOC9uNDl0dHZNV1hLRktXTUxubHRSVlZsRGNyTHl4RWJHNnR4d1JsMVdkVzFGL3hwREFjT0hFQm9hQ2lzckt5d2NPRkNsSldWb2J5OG5NbHVrNnVzck1UYXRXdXhaczBhWmx0QlFRR3VYNyt1Y0Qzang0L0gyclZyRVJZV3htUVNob2VIdzhMQ1F1bjNYMUZSMGFoMUd2bDhQc3JMeTVXMlcxcGFZdVRJa1RoOCtEQjhmWDN4NDQ4L0lqRXhFYU5IajhaLy92TWZwZmJ5MzN2dDE0Rjg0YTJtSWcvOGpCdzVFci8vL2p1Kyt1b3JKQ1VsWWNhTUdmWDZQc3JJeU1EVHAwOFZ0c1hGeFFHQXltbnE2Z0piOVduS2xDa05mZzY1TDc3NEFsWldWbXBMU2J5TXpNek1zSFRwVXEzdG11djl3TVRFQk45OTl4MmNuSnpBWnJPWjhhcnF6OFhGUmFjK0owNmNDTEZZakU2ZE9tSFdyRm5vM2J1M3h0OTVjSEF3QkFJQlJvOGVyWEdXZ1B3K1ViT3NBdmtIQldvSklZUVFRaHFSaVlrSnlzcktxQzRYVVZCV1ZxWjJrU21pbTZTa0pPellzUU8ydHJiZzhYaW9xcXBTeU5hSmo0L0hzbVhMWUdscGljV0xGNnY4c0ZsU1VvSy8vLzRiUVVGQldMQmdnZEpDTDdvWU1XSUVPbmJzcUxDd1dGbFpHVzdmdmcyZ2VoVjdWUmxkRGc0T09tZjhhVkpSVVlIOC9IeWQ2c0txeXBTdFBhWTJiZHBnMTY1ZDhQUHpnNit2cjA1anVIcjFLc1JpTVNJaUlwQ2JtNnV5YklNdUdkT054Y3JLQ25aMmR2RHo4NE96c3pNY0hCeGdhMnNMYTJ0cldGbFp3ZExTRXBhV2xsaS9majNDd3NJUUhSM05CRmoyN3QwTFYxZFhoZElZL2ZyMXcvYnQyM0hreUJFTUhEZ1FjWEZ4aUk2T3hxaFJvNVN5RDJ1L1RyVjU5dXdaQkFJQmZIeDhkRDZtcXFvS1lyRVlWVlZWZVBUb2tkcnlHMU9tVE1IVnExZng4Y2NmdzhYRkJULysrS1BHckRoZG5EdDNya20raExLeXNzS0VDUlB3NjYrL3dzN09EbVBHakttM3Zpc3FLdkR3NFVOczNyeFo1ZjZhZ1R1NWhnclVGaFlXd3NYRkJZTUhEOGEwYWRNUUZSV0ZvS0FnbUp1Ylk5MjZkZUJ5dWZqMDAwOFZYbmN5bVF6cjE2K0hrWkdSd1Y4U05rVjVrc2JTbk80SHRjbkxjTWo3QWxRSGFuVXRSVEZ1M0RnTUd6Wk1JYkM3ZGV0V2RPN2NHYjE3OTFab2UrUEdEWnc5ZXhibTV1WmFzNWJsTllmcC96MnFVYUNXRUVJSUlhUVJPVGc0SURNemt3SzFSRUZtWnFiV29CblJ6TWJHQmpObnpzU05HemV3Y3VWS2NEZ2NkT2pRQVQxNzlvUllMTVl2di93Q016TXovUERERHdwQjFKcDhmSHl3WThjT3JZdWdhRk03U0hyaXhBa0lCQUo0ZW5vaU9EZ1lyVnExVWxuenRqN01uVHNYcWFtcGFyT0s5Y0Zpc2ZENTU1L2pQLy81RDFhdlhvMTkrL1pwWGZGYkxCYmo2TkdqY0hGeFFWVlZGVmF1WEltMWE5ZStWQi9JOSsvZkR3Qk0vZUtSSTBkaXpKZ3hXck1EcDAyYmhxQ2dJQ1lvRXg0ZWp0RFFVSGg1ZVdIRmloVW9LaXBDWVdFaGlvcUtJQkFJVUZaV2hqdDM3dUQ0OGVQZ2NEaDQrKzIzbGZxc3FLalErYm1SeVdTWU8zY3VuSjJkRlZhcDErYlpzMmNZTm13WVpESVpBS2pNa0FXcXM2Z1hMMTZNSlV1V29HUEhqc3pVYlgzSXoxR3p6N29RaVVRR1pXMUtwVklrSlNVQnFQNEM1dXJWcXhneVpJaEJZNUJQSVE4TEM4UHAwNmVSbDVlSG8wZVBLdFhnclYyanRqRnMzNzRkR1JrWjJMNTlPMjdkdW9VTkd6YkF6ODhQNXVibUdEUm9FSll0VzRiYzNGeDgvZlhYNFBQNU9IYnNHRGdjRG1iT25JbjMzMzhmTVRFeFdMUm9rVUtmeDQ4ZngvSGp4eHZ0R3BwYWM3MGZhQ01QaHFvSy9Lb3FOYUdxbEpDcUJkTnUzNzZOa3BJU2hVRHQ5ZXZYOGYzMzN3TUFQdi84YzYzbEt1UTE1YzNOelRXMmUxVlJvSllRUWdnaHBCRzFhdFVLZCsvZVJXRmhZYjNVWFNQTlgyRmhJZkx6ODlHclY2K21Ia3FEMDNWYXRFd20wOXEyOXBSSkd4c2JqQm8xQ3FOR2pVSlJVUkV1WGJxRVgzNzVCWkdSa1V5YlBuMzZvTFMwRkZLcFZPMksxWFVOMHRhV21wcUtJMGVPd01QREF4czNic1JubjMyR2xTdFhZdno0OFpnOGViSkJXYnVheUFObHRRTm1ockt4c2NIOCtmTlJXbHFxRUtSVlYrZnk5OTkvUjJabUpoWXZYZ3c3T3p0OCtlV1grUFRUVHpGMzdseDA3Tml4WHNZa1YxQlFBQUE2Qi9Ka01obTJiZHVHMDZkUHc5WFZGUThlUE1DR0RSdVk4Zy9hdUxpNEtHU1crZmo0d01yS2lzbEk5UGIyaHAyZEhaT3hldWJNR2Z6MjIyOTQrdlFwSmt5WUFDY25KNlh4cEtXbHFjMXdyUzBsSlFYbDVlVkttV3phZUh0N001bDI3ZHExUS9mdTNSWDJWMVpXNHRTcFV3Z1BEOGZ1M2JzeGI5NDhiTnk0RVdscGFWaTRjQ0ZjWFYyMW5pTXhNUkVwS1NsSVRrNEdvRHJqc3FTa0JJRDZVaDRpa1VoaDRhUDQrSGprNXVhcVhaQk9IWUZBZ05XclYrUDI3ZHNZTUdBQTB0TFNzSDc5ZW9TR2htTGN1SEhvMHFVTFRFeE13T1B4TkdhVDd0dTNENUdSa2N3cTluRnhjZWpVcVJPR0RoMnExM2dhU25wNk9xNWZ2ODRFMkdxL0R6cDE2b1FWSzFiZzFxMWJ6SFZldjM0ZGZENGY0OGFOdzR3Wk03QnAweVk0T2pwaTJyUnBDc2ZWL0h1a3k1Y0NaV1ZsemFvTUF0Qjg3Z2NuVDU3RXlaTW45YjYrK1BoNEFLckx5V2liY1NIL1hkYitXeW1WU2xGWVdBaEhSMGNBMVYvTUhUaHdBRWVQSGdXTHhjTENoUXUxL2w5R0pCSXgxMU43TVRWU2pRSzFoQkJDQ0NHTmlNdmxvbDI3ZG9pSmlVSDc5dTBwV1B1S0t5d3NSRXhNRFB6OS9WK0pHclhxVm9tdUxUMDlYV3Zia3lkUEttVGppRVFpcEthbUlqWTJGZzhmUHNUOSsvY2hFQWpnNit1TG9LQWdSRVZGNGVyVnF3Z0xDNE81dVRtNmQrK093TUJBOU9qUm84R3llb3FLaXZEVlYxOUJMQlpqN3R5NU1ETXp3L3IxNjdGbXpSb2NPM1lNcDA2ZFlyS3hFaE1UY2VqUUllWjFJSlBKSUpGSUlKRklJQktKSUJRS01YWHFWSzJCM1MxYnRpQXZMNjllUHdETEE5ekZ4Y1V3TXpOanB0RFhmdDV1M2JxRjRPQmdCQVFFWU1DQUFXQ3hXUGoyMjIveHd3OC9ZT0hDaFhCeGNXRVdQTnF6WncvWWJEWVRFSkJmcjBna2drZ2t3ckJodzVTbTk4Zkh4MlBWcWxVd056ZUhrWkVSTWpNekFVQnRoblJ0WjgrZXhlblRweEVRRUlEdnYvOGVCdzhleE8rLy80NTc5KzZoZCsvZWNIRnhnWkdSRWJoY3JzSS9lYjFIZ1VDQXFxb3FDQVFDdUx1N28zZnYzaG96RDQyTWpQREREei9BdzhPRENZU2RPWE1Hc2JHeE1EVTFSWEp5TW5KeWN0Qy9mMytkeHYva3lSTUEwRHRReTJhemxSWUtrdGV2dkhIakJuNy8vWGRVVkZSZzJMQmhBSUNoUTRmQzJOZ1k2OWV2eDR3Wk16QnMyREJNbWpRSkRnNE9NREl5VWhrNHpjckt3cG8xYThCbXM5R3RXemYwNk5FREFMQmp4dzRJQkFKd3VWeG0vQzFidGxRNXpoVXJWdURKa3lld3NMQUFtODFHYm00dXBGS3BYdVVYTWpNenNYTGxTaVFtSm1MSWtDSDQ3My8vQzdGWXpHU0pmdjMxMTJDejJYQnljb0t2cnkrS2k0dXhldlZxSmpBbmtVZ2dGb3ZSdVhObjVPYm1nc1ZpWWZMa3llalJvd2Q4ZlgzQllyRVFHaHFLME5CUXBYUExhOWFxMnVmbjU2YzJPRFovL256bXVWRkYxVFQxUzVjdVlmLysvZUR6K2N6dlRSNlF1My8vUGxPbnRGT25UdWpVcVJQRVlqSHUzYnVIdi8vK204bW9IajU4T0xLeXNuRHk1RW1NR2pXS0NhNTdlM3NyMU1zK2RPaVFVbGJtdG0zYndHS3hZR3hzak5MU1VseTVja1hsNzFXWEtmWnBhV2thMjVtWm1lSFVxVk5hKzlGWGM3a2YrUHY3SzVYRjJidDNyOExqWThlT0lTOHZEODdPenJDd3NFQmVYaDZPSERrQ0xwZUx0bTNicWgxVFFrSUNqSTJObWV4eitSY2w4Z1hTamgwN3BsRHk1dUhEaHhDTHhmRHg4VUZNVEF3MmI5Nk1sSlFVbUp1YjQ4c3Z2MVQ2RWlneE1SRUxGeTZFcGFVbFRFMU53ZVZ5a1ptWmlaS1NFbGhZV0RSSzdlYm1pQUsxaEJCQ0NDR056TmJXRnY3Ky9uank1QW5zN096ZzR1SUNjM1B6VnlKUVI2b0RBV1ZsWmNqTXpFUitmajc4L2YyVlZvMyt0NW8zYjE2OTlXVnNiQXloVUlnVksxWWdNek1UdWJtNVRKWm55NVl0TVdMRUNQVHYzNThKOWsyWU1BRWxKU1c0ZGVzV3JsMjdodXZYcitQS2xTdmc4L2tJRGc1dWtOL0J4WXNYa1pHUmdTbFRwakRCSmdzTEMzejMzWGQ0OU9nUkxsMjZoTmpZV09hRHNqeHpUeFUzTnpmTW5qMWI2em5Oek16MHprRFV4YzJiTjdGaHd3YUZiYlduZmg4K2ZCaVdscFpZc21RSkU0RHQyclVyRGh3NGdKQ1FFTnk3ZHc5cGFXa3dOemZIeVpNbklSS0pWR2Irc3Rsc1RKOCtYV203czdNenNyS3ltTWNjRGdjQkFRRTYxeC90M3IwN1BEdzhzR3JWS3ZENWZFeWZQaDBkTzNiRS8vNzNQNFNIaDZ0Y1pFc2RWWFZJYTZxc3JNU3VYYnRnYlcyTmI3NzVScUZPWkZoWUdHUXlHVmdzRm5yMDZJRkpreWJwZE02WW1CaTR1TGpBMDlOVDUzR3FjK2ZPSFFEVndjWFhYMzhkMDZkUFo3TGtnT29hd3ExYXRjSVBQL3lBbUpnWUpvTjk5T2pSR0QxNnRGSi9mZnIwUVdob3FGSldaWHA2T2lJaUlpQ1R5Y0RuODlHdlh6KzFRVGszTnpkRVJrWXkyZlRHeHNibzJMRWpQdjMwVTUydTZkR2pSMWkyYkJtRVFpSGVmLzk5cGs0bWo4ZkQ1TW1UOGZiYmJ5TXFLZ3F4c2JGSVRrNUdYbDRlY25OelVWVlZ4WHlCd0dLeHdPVnlNV0xFQ0F3ZlBseGxsdWk2ZGVzMGprUFYvbm56NXFrTjFJNGJOdzU5Ky9iVjZScmxaRElaZXZic2ljNmRPek5mM3ZqNys2TmZ2MzdZdFdzWGR1M2FwZks0bmoxN0tyeHZwMCtmanBFalJ6SkIybjM3OWlsbFlKNDRjVUtwbjZTa0pFUkhSelB2WDJkblo4eWRPMWVwM2Z2dnY2L1hkYWxTMS9JWjZqU1grMEdiTm0yVXR0VU8xQW9FQXFXc1d6NmZqemx6NW1oTUNGaTFhaFh6aFJlTHhVS1hMbDBBVkFmWWI5KytqYjE3OXlyY280Mk5qVEY0OEdDODl0cHIrUDMzMzVHU2tvSXVYYnBnNGNLRktyOHdhOW15SmZQbFhsbFpHYVJTS1l5TmpSRVVGSVQzM251UGtoWFVZTW5xYTA1TUl4cDdZMzFURDRFUThwSTZHYlN3cVlkQUNDRTZFNHZGU0UxTnhmUG56MUZSVWFGMktqSDVkK0Z3T0RBMU5ZVzl2VDFhdFdxbDB4UkxvdDdXclZ2eC9QbHp1THU3dzl2YkcrM2F0ZE9wM205eGNURnUzTGdCa1VpRXNXUEg2bnkrRHovOEVHbHBhVHJWb1JTTHhUaHg0Z1FtVEppZzA3UmdxVlFLaVVRQ21VeW1VTUtBeFdLQncrRTA2R3NsSnljSFU2Wk13ZkxseTFVR2piS3lzbkR1M0RsbThhRldyVnFoZi8vK0NsOHd4Y2JHZ3NmandkdmJXK2Z6eW1ReVNLVlM1bnJaYkxiYXNoVHk5c0EvVTNMMW5XNnRxUWFrL1BtWFNxWE1tS1JTS1Znc0Z2TlBQalpkVm1hUGo0K0hrWkdSd2dJL2NtS3hXT3UxMWpaMTZsVDA2ZE1IczJiTjB2bVlRWU1HWWZyMDZVcUJIckZZakcrKytRWVRKa3pRbUxFcS8ySkpYVjMxUFh2MjRNaVJJL1ZhbDFYK0h0RDM5UzZWU3JGLy8zNzA2Tkdqem91Z05iUU5HemFnVzdkdWVnZG9kVkZXVnFZeXlHaGhZVkh2dGFMbDc4ZVhwZXhCY0hBd3JLeXNWSDZab01yTGZqK1FaMGZYRHZKblptYkN6TXlNZVY5V1ZGUWdOemNYQW9FQVlyRVlYQzRYYm01dVN0ZDIvLzU5UkVWRk1mZVFpSWdJNU9mbmc4dmx3c2ZIUjJrbWh2eWE1V3JlNzJVeUdTSWpJOUd0V3pldDEwNyt3ZExoelVLQldrTEl2d29GYWdraGhCQkNDS2xXV1ZrSkhvOUhYd2dSUXNoTFFKZEFMZDJ0Q1NHRUVFSUlJWVNRZjZIYWkrNFJRZ2g1dWVrK3o0SVFRZ2doaEJCQ0NDR0VFRUpJZzZCQUxTR0VFRUlJSVlRUVFnZ2hoRFF4Q3RRU1FnZ2hoQkJDQ0NHRUVFSklFNk5BTFNHRUVFSUlJWVFRUWdnaGhEUXhDdFFTUWdnaGhCQkNDQ0dFRUVKSUU2TkFMU0dFRUVJSUlZUVFRZ2doaERReEN0UVNRZ2doaEJCQ0NDR0VFRUpJRTZOQUxTR0VFRUlJSVlRUVFnZ2hoRFF4Q3RRU1FnZ2hoQkJDQ0NHRUVFSklFNk5BTFNHRUVFSUlJWVFRUWdnaGhEUXhDdFFTUWdnaGhCQkNDQ0dFRUVKSUU2TkFMU0dFRUVJSUlZUVFRZ2doaERReGJsTVBnRFNja2E1ZEFRQmxvaXBjeVgzU3hLTnBuaWE0OXdLYnhRSUFuRWk3QjVGVTBzUWpBajd5SGdRQUtCS1Y0L2ZVMi9YVzd4RG5qZ0NBOUlvQ1BDbE8wK21ZRTMzK0N3QUl5ZjRUdXhJdXEyeHpxTmVuQUlETE9USFluM1NsSGtaS0NDR0VFRUlJSVlRUTh1OURnZG82YW0zdWlQV2RwektQcDk3WmlqSnhWWU9kejhYRUJwbVZoVHExL2REckRRQkFSbVdCVG9GYUM1NEpaREtaVHVObmdZV3hiajFneFRQOVZ3ZmZKclY2RFN4VUIycFBweitBQ0UwZnFKVUhWRE1xQytvMVVDc1BBRi9PanRZNVVDc1BZck5mUEVlcW1ITDVBQUErbTI0M2hCQkNDQ0dFRUVJSUllcFE1S1NPTEhtbXpNOVNtUXpsRFJpa25lRGVDNU5hdlliL3BVWGd0OVJia01pazlkYTNzNGsxbHZ1L0JZRlVqSytpajZGRVZLRzJMUXZBOHZiajBObkdFd0NRWHBHUFM5bVA2MjBzTHl1cFROYlVReUNFRUVJSUlZUVFRZ2doLzFJVXFLMGo2eHFCMmpKeEpSb3FsQmRnN1k3SnJYb0RBTjV5NjRtTzFxMncvdWxaNUZRVjE3bHZmeXMzTFBZYkJRdWVDUUJncWY5WWZQSG9rTnBya1FHSUtreG1Bcld6dkFjaXM3SUFUNHJUVmJiL29kTzdhR1BoWE9keDFqVDJ4bnFsYmQ5Mm1BaHJJek9EK3B2ellKL1dObExVWDJDOHVYRTNzOWU0MzV4clhLYzJhZVg1a0RYWXU0Y1FRZ2doaEJCQ0NDSGs1VWVCMmpxeU5ESmhmaTRWTlZ3MmJYVFJNMnorK3p4bWVRK0NNWWNIYndzbmJPanlIbjc2K3dMdTVzY2IzTzlncHc2WTZUMFFIRmIxdW5KWmxVWDRLZTZpMXBEWkh4bFJhR3ZoZ2o0T3Z1Q3cyUGpjYnpRV1B2d1ZlWUlTZzhkU1YwNG1OckF6TW0rdy9nM0pxRDBadEZEbnZ0KzYrU1A4TEYyeHV1TmtuWTV4TmJIVjJyK3FnTFloTm5kNVgrUCszZzV0MGR1aHJjRnRKdC9lakNxSnlORGhFVUlJSVlRUVFnZ2hoRFI3RktpdEk2c2FHYlhQQmFVTmVxNnJ1WDhoc1N3SFg3UWJBeGNURzVoeWpQQjV1OUg0WDlvOUhFcTVxVmRHSW8vTndYOWFEOEFncHc3TXRzaUNKR3o4K3h6S3hRS2QrdGdXSHdKM00zdTRtOXJEa21lQ3hlMUdZOG1mdjBFa0ZTdTB5NjBxaHRtTE9xWE5EYXRHN1ZWcFBaYWFJSVFRUWdnaGhCQkNDQ0drSmdyVTFsSE5RRzJPb081bENMUkpxOGpIb29lLzRqUGZFZWhxNndVV3Frc2gyUE10c09udjh6cjE0V1JzalVWK0krRmw3Z2dBa0VHR0k2bDNjUFRaYmIwbW4xZEpSRmdiZXdZL2RwNEtQcHVIMXVhT21PVTlFRnZqTGlxMCsvSHBIM3IwYXJnWjkzYlVhMy95aGJLQTZ1ZklrSW41LzB1UFVMdXZnN1U3dk0yZEFBREZMMm9DcDVibjRjcy9mOVBZcHp6ak5rOVFnbzFQenludFgrQTdIQTU4U3dOR3E5NjYyRE1xdHkveUd3VUErTE13RmFIWmZ4cmNSbGdydUU4SUlZUVFRZ2doaEJEeXFxRkFiUjI1bWRveFArZFVGalhLT1Nza1Fxeis2eVErOUhvRHcxMjZRQ2dWNjdXWWx3d3lKc0JjSXFyRXByL1A0V0ZoaWtGanlhZ293TjdFY016MkdRSUFHT0RZSHZHbFdRakpVaDJRYTA3WVlETS9HN3FRMksvSjExVnU5ekozeEFpWExremY4bUIyaFVTSTJKSU1uZm9XU3NVcTJ6WkUwUFAyOHppTis3T3JpdXFsRFNHRUVFSUlJWVFRUXNpcmlnSzFkY0FDUzJGeHBLSVhXWkdOUVNxVFlVOWlPSXFFNVVndXoxTzdrSmNxT1ZYRldCNTlGTk04KzJKUFlqank2MWl5NFZKMk5EcmJlS0tYZlJ1a1YrUWpyU0svVHYwMWhSR3VYZkNtY3llRmJUWExIckJaYkd6dDlxRk9mUVVuWDBORWZxTGEvVlk4VXl4cE53Wkc3T3EzMzhHVUczaFNuR2JBcUEwblh3aE9GVHUraGRMK1BFRUowcHZoNzVVUVFnZ2hoQkJDQ0NHa3VhQkFiUjA0bTFpRHorWXhqOXRZT0NNOEo2YmUrcGRQaTlma1VXR3ExclpHYks3Sy9TZWUzWU1Oend3MlBET041MGl0eUlOSUt0SFlabnQ4S09KS3MvQkhSaFRFTXMxdFgwWldQRk80bXRpcTNjOENOTzZ2eWFqR2E2SzI2b1hYUnNHZWJ3RUF1SmVmZ0pNdnlpTTRtMWlEeldLclBiWTJMb3NEVjFQbE1YRlpIT2JuMnZzektnb0FBQ3ZhdjZXMjM4NDJIdWhzNDZHdzdVTG1RK3hLREZOcXE4dGlaZlcxb0JraGhCQkNDQ0dFRUVMSXZ4a0ZhdXZBdzZ5Rnd1TXV0dXF6RkEyeHJ2T1VldW5IZ1c5WnA3NW1QOWlETEMxbEhjckVWVGlWZnQvZ2MveWJTRFFzT2phamRYKzBzMm9KQU1pcUxNS1d1QXZNdnRVZDNvRzFrYW02UTVVNEdsdGhhMWZOV2I2MTk5YzFhS29xTUZ3WDhzQXhJWVFRUWdnaGhCQkN5S3VPQXJWMTRHSG1vUERZZ1c4SmQxTjdQS3Q0M2tRaklvWTZsSElUaDFKdUttM2YwR1VhUEY4RTVEK04zSzkyK3Y5L2ZVZWdqNE12QUVDaUpxTjRrRk1IcHJ5Q1VDckcydGpUcUJBTDZtUDRlcHNUdVUvaDhUdXRldU0xKzdZQXF1dlJIazVWZkM3S1JWVUFsQU8vZFVYWnRvUVFRZ2doaEJCQ0NDSFZLRkJiQndIVzdrcmJ1dGg2MWx1Z2RtWE1DYjNhdTVqWVlJcEhFSXc1UElpa1l2QmUxRURORjVSaVczeW93ZU1vRUpUcmZZd0QzeEpmQll3MytKeTYyaFlYb3ZQaVc0YW9XVVpBcktIOFE4MTJJcWx5UnEydnBTdG1lZzlnSHUrSXY0U1U4anlGTmgvYzI2N1RtRTRHTFFRQVpGUVdZTTZEZlVyN3QzYjdrQ25Ub0M0UVdqdVR0WFdOMGhnVllnRmx1aEpDQ0NHRUVFSUlJWVEwTWdyVUdzaVNaNEsybHM1SzIzdmJ0NjIzRWdBUEM1TjFianZZcVFPbWVnYUJ6K2FoUUZpRzcvODZoWFdkcXNzZFZFbEZjRE8xUlRzck4xektmb3lIaGNtUXltUUdqV2xlMjJId3NWQmREMWNrbFdCQjFDOEFBQzZiclhOTjE3b3c1aGcxYVA4OGRvMEFySWJhdTF6MlA3VmxhOWZvdGVOYllMSGZhQ2FZRzVMMUo2N2tQcW5ua1JyTzFjUVdqc1pXZWgyakxraXNpNXFCWkVJSUlZUVFRZ2doaEJCU2pRSzFCdXBxNHdVV1dBQ3FhNUltbGVYQXg4SVozaFpPalZyK3dOSFlDdE5iOTBkMzI5WUFnSVRTYkh6LzF5a1VDTXVZTmpaRzVwanEyUmRjRmdjOTdieVJMeWhGV0U0TUxtZEhJMDlRb3RmNUhQZ1dhb05zMmhZY2EwanlMTk82S0JWVll0cmRiUXJiakdzc0RDYVVpdFVlcTVoUis4L3p3R056OFlYZmFLYjJiRUpaTnZZbWhkZDVyUFdwYXozWFZpYUVFRUlJSVlRUVFnZ2grcU5BcllHNjJYa3hQLzlWbkk0YmVVL2hZMUdkWWR2ZnNUME9KRjl0MFBPYmNma1k3eGFJNFM1ZG1LelBLemxQOEhQQ0pZaHFCUlJMUlpVNG5uWVhnNTA2d01mQ0dYWjhDMHh3NzRXMzNRTVJWWkNNME96SGVGQ1FhSENXclNwWmxVVWE2NC9POWhtQ1FVNEJUTnRQSS9kcFhJU3JxWmh4K2N6UG11ckpjdG1xU3lTME1yV0hkNDBNNVBTS0FreHc3Nld5ajBNcE4rRm42WXJWSFNmck5EWlhFOXQ2Q1ZEM2ZsRmJ0NlkzSFAxUktxckNnNEpFbGNkd1dSeURGeGFyR2RRbWhCQkNDQ0dFRUVJSUlkVW9VR3NBSHB1TFRqYi9aQ0hleTAvQXZmeDR6UEllQ0E2TGpYNHQydUhYbE9zTkVuaTA1SmxpV2dvS2xBQUFJQUJKUkVGVWlITUhqSFRwQ2d1ZUNRQWdYMWlHSGZHWDFBYlZ4RElKTG1kSDQzSjJORHpNSEREWXFRUDZ0V2dIVXk0ZlhXMjkwTlhXQy9uQ01sek9mb3hMV1krUlh5TWJ0N1psajQ4b2JkTTNXT2pBdDBSL1IzL21jWDA4VnhtVnlqVlZlU3dPV3J5WTBpK1Z5WkJWVmFpeGovSmFnVmdlbThQVStSVkpKUnJIeUdXcEwzMVEwK3N0MnFuZHAyb3hzNGJtYUd5Rk5oYUtKVHk2MjdYR1FLY0FpS1Jpckl3NWdaamlOSlhIMWZmQ1lvUVFRZ2doaEJCQ0NDR3ZNZ3JVR3FCZkN6K1kxcWlOZXI4Z0VTV2lTa1FYUFVNbkd3OVlHNW1pdDBOYlhNK05yYmR6ZXBxMXdIRFhMdWpyNEtkUU4vVlM5bU1jU0xxS0NvbFFwMzVTeXZPd0t6RU13U25YOFhvTGZ3eDE2UVIzVTN2WUdabGpvdnRyR084V2lQdjVpVGlmOVJEUlJjL3FiZncxdmUwZUNNNkx3T2JUa2d6Y2VSNm4xTWFCYjRsV1pnNXFnOCsxcWFxWE9zaXBBMmI3REFZQTNNMlB3N3JZczNxTjA0SnJ3dnhjSVZHZlRRdW9MMzJnSy9reGlXVTVtQk9wdWZhclBFQ2FVMVdNVlUrVUY1eGI3ditXempWbmd4ejhBQURQeXAvRDNjeWUrZG5UdkFYTXVjWlk2ajhPeXg4ZlFVSlp0czdYUWdnaGhCQkNDQ0dFRUVMMFI0RmFBNHgwNmNyOC9LUTREYmxWeFFDQThKd1lkTEx4QUFDTWR3dkVqZHhZMUtXWWdMdXBQVjV6YUlOZTltM2dibXF2c0MrcU1CbS9wZDVDUXFsaEFiUXFpUWdYc3g3aFl0WWpCRmk3WTZSclYzU3piUTBPaTQxQWV4OEUydnNndlNJZjV6TWY0a3J1RTFSSlJIVzRrbis0bU5pZ3YyTjdBSUFNd043RUswcHRScmgyd2J1dGdzQm1zYkRvNFVHRDYvMzJkbWpML0h3aDg1SGV4enViV0RNL2E2dmx5MVd6NkZoQ1diYkdFaERidTAySHM0a05jcXFLQUZUWHdjMm9VTTRPVmtVc2s2aHNleW43TWF4NVpscVBaNEdGZ1MvS1Q5ek5qMmNDdFRsVnhUaWQ4UUJML2NmQm1NUERVdjl4V1B6bkllWjFEdEJpWW9RUVFnZ2hoQkJDQ0NIMWpRSzFldXBvMDRvSmFBRkFTTmFmek0rM244ZmhRMkU1ckkzTTRHWnFoMTcyYlhCYlJiYW9MaWE0OThMa1ZyMlZ0ajhzVE1IdnFiY1FWNXFsdFE5TkFjS2Fvb3VlSWJyb0dWeE5iVEhhdFR0ZWI5RU9QRFlITFUzdE1OTjdJTjcxQ01LQ3FGLzBYbmhNbFhjOStqRFp0T0U1TVNvek5kMU03V0hNcVY3RTY3KytJN0R3MFVHbHVydmFXUEZNRVdEbERnQklyOGhYT1gxZkcyY1RHK2Jubk1waURTMFZTeDlvV25Tc0pqYUx4WlJteUhvUnFLMFBKOUx1NmRTdXU1MFhrM2w3NTNtY1F1M2N5SUlrbkU2L2p6RXR1OFBheUJSZnRodUx6eDcrVW05akpJUVFRZ2doaEJCQ0NDR0tLRkNycDVyWnRDV2lDdHg1SHM4OGxzaWtDTTErekFTODNuYnZoVHZQNHlFeklLLzJiRVlrQmpvRndJRnZpVUpoT2E3bC9vVXJ1VS93ckZ5MzdOSVd4bFpZMEhZWUFDQ2pzaEJiNHk1cVBTYWpvZ0RiNDBOd09QVW14cmJzamlIT0hjRm44M0F6NzJtOUJHbDlMVjN3bW4xMWxtdUZSSWlEeWRkVnR0dWZkQVVkclZ2QjBkZ0s3bWIybU83MUJuWWtYTkxyWEVFdGZNRm1zUUFBRjdMMHo2WUZvSkQxbWEwbGtLcVFVVnNqVU90aDVvQ0JUZ0d3NTF0aXpWK25GSTV4NEZzeVFldXN5dXI2dVNZY0k5anl6WFVhbjY0TGVxbkwwQjMrNHJYOHJQdzVVc3J6bFBZZlNybUpUalllTU9VWTRlZUVVSVhGNW1neE1VSUlJWVFRUWdnaGhKRDZSWUZhUGJTM2NrTlhXeS9tY1VqV1k2V0ZvMEt5L3NUWWxqM0FZM1BnWWVhQU4xMDY0VUxtUTczUFZTa1JZc1BUUDJESzRlTlJVWXBDa0V3WGJxWjI4TFYwQlFBOEY1VHFkV3lSc0J6N2s2N2lSRm9FaGpoM3dObU1TTDJPVjRVRllMcFhmK2J4NFpTYktCSlZxR3hiSlJGaFM5d0ZmTnRoRWxnQWhqaDN4S09pRk55dEVSVFg1dlVXMVl1VlZVaUV1Skx6aE5udWFHeUZrYTVkNFdQaGpDOGVIZElZUXBjL2Z3QlVCakpyTW1iem1KOXJadFMrNDlFSDNXMWJReUtUd296TFYxaXdyT1lpWHZFdlNsaDB0ZlhDZjMxSGFMNjRHdGVpeTRKZXFqS3J2YzJkME1HNk91UDRjazYweXVQRU1nbCsrT3MwU3NTVnFLaTEwQm90SmtZSUlZUVFRZ2doaEJCU3Y5amFteEFBNExEWW1PVTlrSGxjSVJiZ1RNWURwWFlGd2pLRmNnaFRQSUpnYTZSYmhtUnRUMHN5RVZXWXJIZVFGcWdPeE1rbGxlVWFkUDRTVVFXT1BidGJML1ZwQnpwMWdMZUYwNHZ4NU9CQ2x1Ymc5Vi9GNlRpZkdjVTgvc1JuQ096NUZqcWR5OFBNQWEzTkhRRUFZZG5ScUt5eDBOcEN2NUVZN3RJRmJTeWMwY1BPVzIwZlBEWVgzaGFPek9PbkpSa2F6Mm44WW5FNUdXUUtpNG5kenZzYlFQWHJKOURPUitHWXRwWXV6TSt4V3ZxdmIrOTY5QUZRbmYxN05mY3Z0ZTJ5cTRxVWdyU0VFRUlJSVlRUVFnZ2hwUDVSUnEyT3hyVHNqcGFtZHN6ajB4a1BVQ2F1VXRuMlJOcGRESFFLZ0RHSEIxT09FV2EwN28rMXNXZjBQdWZKb0lVR2o3ZW1hWjU5TWMyenI4SEhQeTU2aHEraWp4cDh2Q1hQbERtL1ZDYkQ5dmhRbllMUEIxTnVvTHR0YTdRd3RvSTUxeGh6MnJ5SnI2T1BhVDF1aUhOSEFOVkIwL08xc3BuUFp6ekUzTFpEQVFCdnVmWEV2ZndFbFgzNFdib3dVL1NmQzBvMVppV3pBUEE1MVc4bGdVU3hQbTFFUVNKRVVqRjRiQzRHT2dVZ0xDZUcyZGZGcGpvN08wOVFndndYL2QvTWU0cWJlVTgxWHAvOGRXSG9nbDYrbHE3TW9uZVhjMkpRS3FyVXV3OTE1NTdtMlJkalcvWUFBSXkvdVFFU21WU3BEUzBtUmdnaGhCQkNDQ0dFRUtLTUFyVTZjRFMyd3R2dWdjempJbUdGeG5JQVJhSUsvSkVaaWZGdTFjZjBzbStEUVU0ZGNDbjdjWU9QOVdYRFliR3gwSGNFekxuR0FJRFRHZmVSV0phajFJN0w0c0NNeTRjWmx3OXpyakhNdU1ZdzUvTHh0Q1NUV1hDcm8zVXJESEh1cUpDeFhKc3B4d2g5VzdRREFOeDlIcTlVVy9aRzNsTk04K3dMYXlNeitGZzRvNE8xT3g0WFBWUHFwNCtETC9Qem4wV3BHcStSeitHQmhlcDZ1RUtwWXZaeGhWaUE2M2xQTWNDeFBYd3RYZEhHd2hseHBWbndNSE9BczRrMUFPQitmcUxHL3V0Ym1iZ0tNZ0JTbVJRbjB5TDBPbmIyZ3owQUFMRlVPUUFMQUpZOEUrWWNxb0swQVBCTjlIRncyWlRNVHdnaGhCQkNDQ0dFRUZJVEJXcTE0TE41K054dk5QZzFhcER1VGd4VG1FNnZ5dkZuOXhEazRBZkhGMEhHbWQ0RDhLemlPZjR1eWRUNTNKb0NrcHEwdG5CVUtIMEFWQzkwRnA3ekJGSTF3VE5OMGl2ekRScUhNWWVIZVcySEllQkZMVlNnZW9HdTVlM2ZnaW1IcnhDWU5XTHI5bEo4ejdNZm9ncVMxUzV1TnRBcEFLWXZ5aEQ4TDEwNUNDbVdTWEF4NjA5TWF2VWFBR0M4VzZCU29KYkRZcU9YZlJ2bThhMFg1UXZVWG1lTjE0WkFLbGJhZno0ekNnTWMyd01BSnJYcWpaVXh4L0dHby84Ly9UL1gzSDk5UzYvSVIxUkJFdElyQ3ZSZUpDNnJVdk9pYWs3R05nQTBMNzVXSHd2VEVVSUlJWVFRUWdnaGhQemJVS0JXQXhhQStXMkh3Y3U4QmJNdElqOFJ0M1VJckFta0lteVBEOEUzQVJNQVZHZU1MdlliallVUGYwV0JzRXluOCs5SXVLVDNtRGtzTm43cStnSHpPRjlRQ2p1K0JUZ3NOc3JFbFFoT3ZxNTNuNFlhNXRKRnFTNnJwcnF3dWpEaEdPR1ROa05VbGtEZ3NUa1k2ZG9OQUJCZDlBd0pMeGJvcXUxUzltTzg3UjRJRG91TkFHdDNlSms3SXFsR2xtOXZoN1pNQm5DcHFCS1B0V1RVeXV2VEFsQlp6emVwTEJjUENoTFJ6YlkxT3R0NFlJQmpld3gwREFCUS9mdUpMVTRIb0grcEMxY1RXNTJQK2U3SlNUd28rQ2R6OTFqYVhhUnFXU0JON2xDdlQySEs1ZXMxTm05eko3MnVSOVdDWjRRUVFnZ2hoQkJDQ0NHdkVnclVhakM1VlI4RTJ2OFRhQ3dSVldDWEhzSFR4MFhQY0NrN0dvT2Nxb055TmtabVdOVmhJbFk4UG9KOEhZTzEraHJwMmhYT0p0VlpqVm1WaGZncStoZzJkWGtQcGx3K3hyYnNnZlNLQW9UWHFKUGFrTUt6b3pISnZSZDRLckpsaFZJeENvWGxLQlpWb0VoWWdSSlI5YjlTY1JWS1JKVW9FMWVoVkZTSmNva0E1YUlxZExiMXhDYytRd0NvTDRFd3diMFhzK0RZMFdkMzFJNnJRRmlHKy9tSnpPOTJsR3RYYlByN1BJRHE0UHhiTFhzeWJhL2x4cXFkd2k5bnpQa25vN1pLVGFaMWNQSjFkTEh4QXB2RndpZHRoakNsRXM1blBvVCtTOFhWblQ2WjNZUVFRZ2doaEJCQ0NDR2s0VkdnVm8xaExwMFY2dEpLWkZLc2YvcUgzZ0hXUFlsaGFHM3V5R1RsdXBqWTRMdU9rN0VpK2loeXE0cnJkY3p0cmR3d3hTT0llWHd3NVNieUJDWFluUmlHZVcySEFRRG10QmtDTm91Rnk5blI5WEpPSHB1amRsK1JxQUlYc2g3QjA2d0ZZb3JUa0ZLZWk5eXFFandYbEtwZGlFMmRzT3hvcHM1cnZxQVVtWldGQ3Z1SHVuVEdXeTlxQWo4cFRzT1Q0alJZOEV4Z3hUT0ZGYzhFVmp3ejJCaVp3ZGJJRE5aR1puQjVFY3dHcWpOb2YwbStoa0poT1hyYSs4RGR6QjVBOWUvOFRNWURyV1BUbGxFTEFHa1YrVGlSZGc5dnV3Y3lRZG9LaVJBWHMvOEpOcy81UDN0M0hoZGx0ZjhCL1BQTURQc09vb0tnZ0lvTDRwNENCcm5BTlUzTHJVaXJlOU1zTXpPenJMQnJxWm1tbVhwZDBzemxweTBtWFpkRVRRVVJjMEhaekZSQVJjRVZrUjBkOWxsK2Z4QnpIV2NHQmdTRzVmTiszVjZYZVo3em5QTWR0ZFFQWjc0blFiK0R3ZGIxbXdJQXVGOVNnRVdKdS9WNkpxZUt3OUNxcy9INlVkWEJhcnFJQlFHdmV3eFJ0WjJvZENqOVQxelQwcE9ZaUlpSWlJaUlpSWpVTWFqVjRoVzNwMVVIZ1ZYNkllMFBYTlJ5NkZSMXloUXlMRXZlaDI5NnZ3cXJ2dzlhYW1OcWd5VzlKbUo1Y2xpZDdXenNiZWVHVDdxOUFMRlFjVWpUc2Z1WFZDMGFqbWNtb2IxRks0eDFHUUFCQW1aMEhvNE81bzdZbG5hODJ0MmlWYkdRbUNDayt4alZhNGxJaEU1V2JkVmFEdnhmNnZGYXovOG9KU3A2QXovZnJqODJYWTlFb2F4VWRjOVViSVRKN29QL2pqK0J6bFpPMlBYMGh4QUpndGE1SGljUnhCanAzQWU3YjhmZ0RZK2hxdXVuczY3bzFVLzEwUjIxVmZVdURyMFZqYUZ0ZThEQjJCSkF4UTV0VTVFUmlsRHhYdTRXNWVwVmJ5V1pVbDdqWjJyalJHWnl0V1BlOEJpcUNta1AzVHVQbnJidDBjN01IZ0d0dStQWS9VUmNrMnB2UTBGRVJFUkVSRVJFUkJWNDlQb2p4SUlJNzNvK3F4SFNIa3cvaDdDN0NiV2VON09rQUV1VDk2RlU4Yi9kbGc3R2xsamM4MldNY3hrQS9lSkU3Y1NDQ0JOY0IyS2UxemhWWUhqNVFUbzJYWTlVRy9kajJnbTFWZ0dqMnZYRjhqNnZvcXUxYzYzV2JXVmloU1c5SnFLSGphdnFtZ0FCQzNxOGlJNldiV28xWjNWU3BabjR6NVhmMVVKYW9HSVg2Nk45WkkxRmtpcEQybktGREprbEJiai95STdtZjdUdGhkZmRCNnRhSjVRcjVQamw1bW05Nm5JMHNWWjlYU2d2MVRrdXNLMjNLcVFGZ0xhbXRsalo5NThJYU4xTnIzVWFJN0Vnd3RTT1F6R3FYVjhBRmUwMmZrajdBNHNUOTBBcUs0R0Z4QVFMdkY5RUw3c09CcTZVaUlpSWlJaUlpS2h4NDQ3YXY3VXlzY0o3bmlQZ2JkdGU3ZnJoZStleCtmcXhKNTQvcWVBT0ZpZnV4VHl2Y1REK3UyZXJXQkRoTmZjQTlMWnp3OWJVS056UTgzQ25TbjNzM1BHcW03L2FZV2VKQlhmd1plSnVqWS9nSzFGeE9GbEJlUkZlYk84TEFZQzdSV3NzNlRVSjBWbFg4TnVkT0wxM1BicFpPT0t6SHVOaC8zZm9XS29veDE5NXR6REFvU01zSkNiNHF0Y2s3TDRkZ3oxM1lsQ3VrTmZvUGRYV21leXI2R3Z2Z1lLeUltU1hQVUJ1cVJRNVpWTGtsajVFYmxraGNzdWtGZitVU2xWdEY1ek1iTEd5ejc5d01pc1pEMlVsR09zeVFEWGYzanV4eUNqSjEydnQzblp1cXE5MXRSam9hTmxHYmJkdWJwa1U5c2FXc0RFeXgrd3V6MkdzeXdBY3VKdUFNOWxYVVZURnJ0ekd4TTNDRWRNNy93T2VWazRBQUttc0JJdVQ5cUpFWG81N3hmbFltclFQbi9jWUR3dUpDZWIzZUJIaDkvN0N0clRqT3R0REVCRVJFUkVSRVJHMVpJSlNxVFRFV1VaUHBLNVBpQTlzNjQzSk92cHJicm9lV2FlSFBmV3k3WUNQdTcrZ3NaWVNTaHkvbjRRZE4wOGh1NHArb3BZU1UvaTE4c1EvbkhxcDdWeFZBZ2k3RTQrZmJweUVURmwxT05ySHpoM3ZlVDRMVzJNTHRldVhINlRqVk5abG5NbStpbHdkdlhoNzJyYkhKOTNIcU9vdmtaZmp5OFE5dVB6Z0xqN3JNUjY5YlArM2MvSkJlUkhPWktjZ0lUY1Y5MHNMa0ZzcVJiRzg3SW5hTFVnRU1VekVFcGlLakdBc05vSkVFT0YyVVE3RWdnZ0NoR3JmKytOTVJFWndNclBGVjcwbXFYWWszeXZPdzZ4ejIxR3VrQUdvMkNuY3o5NER1V1VWb1crSnZBeWw4bkxZR0Z0Z2VOdGVlTG1EbjJxK3I1TDJJamJudXRvYWppYlcrTEpuTUZxYjJnQ29PRUJzeDgxVCtLRHJLUFMxYzFjYlc2NlE0OHJEZENRWDNNV3RvbXlrRitjaHY2d1FEMlVsa0Nsa2V2OWFGQUNJQkJHTVJHSVlpeVF3RWtsZ0xCTGpRWG14eG83a1Nudjk1d0FBam1aY3hMY3BSM1RPN1dIWkJtTmRub0pmcXk2cW5jczVaVko4Y1hFWGJoVmxxNDN0Wk5VV24zWWZDN3UvZjYzbGxFbngrOTF6Q00rNFVPTSt4ZnFxZkI5RVJFUkVSRVJFUkkyRklGVGZvN05GQjdYbUVoUE02VG9LZlI0THkrUktCZjR2OVRnT3BwK3JrM1VlNTJydWdMbmR4OExKekZidGVvbThISjlkREZYcjhTb1J4SEMzYkExdkcxZjBzRzBQYjF0WGpZT2RiaFJtWVd0cVZJMTY2Rm9abWVIbDluNFk3dFJMMWRlMmtoSkFlbEV1a2gvY3hUVnBCdEtMODNDdk9BL1pwUS94WmM5Z2VQM2Q3cUJVVVk2RkYzY2grY0ZkQUJVdEIyWjFHUW0vVnA1VnJxMEVJRmZLSVZNb0lIdmsvK1ZLQldRS09XUktCZVJLT1NRaU1VeEVSaFgvaUNVd0VSbHB0RFNJenI2SzVjbGhlci92eDdsWk9HS2g5NHV3TmpJSFVORlQrSlB6UDJ2c2J0NDBZSnFxTFlJdStXV0ZlQ3R1a3lyZ0JZQjI1dlpZME9ORjFiTlhIOTdEcDMvOW9ncXJoN1R4d3FRT1QxYzdkeVc1VWdHRlVnRzVVZ2xGWmVBdFZCeFBKa0NBV0JBZ0ZzUmFXejhvb2NTTStLMjQ5OWhCYkpXcUNtcGR6QjN3bEgxSCtMZnVDbmVMMW1yMzRuS3ZZOTNWdzNoUVhxeDFYZ2NUSzN6YWZRdzhIdm5HUXBsQ2hwaWNhN2lVZnd2SkQrN2lUbEZPblgxRGhFRXRFUkVSRVJFUkVUVTIrZ1MxTGJyMVFiR3NGQS9MMVhmMVBTZ3Z4c3JMQi9EWEl6MVA2OXJ0b2h4OGZQNG56UFI4RmdNY09nR29DTkZXWEQ2Z0NtbGZhdStMQU1kdWFHdG1xeEdrVnJwUm1JVjlkK0x3UjJZeWxEV011UjZXRjJQVDlVZ2NURCtIc1M0REVOQzZtNm9sZzRDS2dMR2R1VDBDNFEwQTJIa3pHcUczb3JIN2RpeThiRnloaEJJckx4OVVoYlJBUmZpMlBEa01BYTI3NGVYMmd6U0M2RW9DS2dKb2lWZ013RWpyR0gyRloveFYvU0FkYkkzTXNhaG5NQ3dscHFwcjMxK0wxTnFDNHJyMGZwVmhxbHlwd1BxVWNMV1ExdFhjQVYvMmZCbldmeDhpbDFkV2lLK1R3OVIyRkVmZFQ4U3ByTXNZMUtvTGhyVHBBUzhiRjUwLzMwQkZ1d3l4SUtyVmoxcGNUcXJPa0ZZYkk1RUVNenIvQTE0MnJscmYrNzNpUEd4UCt3TXhPZGVxbkNlbjlDRStQdjh6bm5QdWcrRDJmakNYbU1CWUpJRy9ZMWY0TzNhRlhLbkFySFBiR3VSZ05DSWlJaUlpSWlLaXhxcEZCN1ZLQUd1dkhrWWJVeHQwc1hiR21leXIySGp0S0FyS2krcDliYW1zQkY4bC9ZWkJqbDB3MVdNWTl0Mk5RM3p1L3o0eWY2TXdDeE03RE5KNExyK3NDSEc1MXhGNS95S3VQRWgvNGpyU2kvUHdiY29SYkUvN0E0UGJkSWRmcXk3b2F1ME00WkVqemhKeVUvSHJyV2dBd0o5NWFiZ216Y0RKek11STFSSFFuY2hNeHNuTXkvQ3ljVUVmT3plNFdiYUd2YkVsVE1WR0VBc2lpQ0JBSklnZ0VnVDFyLzkrRFZUODNDaiszdXl0Z0JKUUtpditYM1ZkaWR5eVFsekkwMzhYOGVQeXk0c1FmdTh2akhNZENBRFlkZnNzSXU5ZjFEcjI2c043NkdYYlFlT2dzaEo1T1pJZjNNR3Z0ODdnOG1NL0gzbGxoYXBROW41SkFlWmYvRlZyRDl0eWhSekhNNU53UERNSlptSmpkTEYyaHB1Rkk1ek03R0J2YkFGenNRbU1ST0tLOWc2Q29QcTVFVUZBeGYvKzNsSDc5NzJLdXdLRXYrOVZ2QUwyM1kycjBZOVB1VUlHbVZLaEVkSmVmbkFYKysrZXc5bWNxNnFmbytySWxRcUUzVTNBOGN4a3ZOekJEME5hZTZsYVRSek51TWlRbG9pSWlJaUlpSWhhdkJiZCtxQ1NnN0VsdXRxMHcrbXNLM1U2cjc3TXhjWWFCMGdKQU5iMG13eHJJek9rUE16QTFZZjNjRDd2QmxJZTNxdlRucm5hMkJxWm82ZGRCM1N6Ym9mMjVxMndMRGtNRHg0SnJ4MU5ySkZWK3FDZXEyZ1lBb0RaWFVlaG9Ld0lXMUwxT3pTdXN2K3JQajF4ZlZ0NTR1WDJmbGh3NmIvSUt5dDg4b0xya2JiV0I2MU1yTEMrL3h1NFdaU051SnpyT0ptVmpIdkYraDJ5VmhWVHNSRUd0ZXFLSVcyOHNQcks3M1g2NjRtdEQ0aUlpSWlJaUlpb3NXR1AyaWJPVkd5RUVubTVvY3RvOXNTQ0NBcWxvdDRDY0RPeE1Zb2ZDK0tia3FiMjY1QkJMUkVSRVJFUkVSRTFOdXhSMjhRMXBYQ3NLWHUwWjJ4OWFNb2hMY0JmaDBSRVJFUkVSRVJFRFVIM3FVVkVSRVJFUkVSRVJFUkUxQ0FZMUJJUkVSRVJFUkVSRVJFWkdJTmFJaUlpSWlJaUlpSWlJZ05qVUV0RVJFUkVSRVJFUkVSa1lBeHFpWWlJaUlpSWlJaUlpQXlNUVMwUkVSRVJFUkVSRVJHUmdUR29KU0lpSWlJaUlpSWlJakl3QnJWRVJFUkVSRVJFUkVSRUJzYWdsb2lJaUlpSWlKbzFoVUtoY2Eyb3FBaG56NTdGdzRjUDFhN0xaTEtHS2t0TmRuWTJMbCsrWE9XWXRMUTA1T2JtTmxCRlJFVFUwQ1NHTG9DSWlJaUlpSWlvdmlRa0pPQS8vL2tQRmk1Y0NBOFBEOVgxUzVjdTRiUFBQc08vLy8xdkRCNDhXSFY5OWVyVnVIdjNMcjc0NGd0WVdscXF6YVZRS0ZCWVdJajgvSHprNStjak96c2JtWm1aY0hCd1FHQmc0QlBWK2MwMzN5QXhNUkdMRmkxQzc5NjlOZTZYbEpSZy92ejVLQ2twd2JadDIyQnVicTUxbnRMU1VzVEV4TlM2RG45L2Z3aUNVT3ZuaVlpbzloalVFaEVSRVJFUlViUGw3dTRPQUpnelp3NisrZVliVlZoNzZkSWxDSUtBUG4zNnFNWWVPblFJaHc4ZnhyUFBQcXNSMHA0N2R3NGhJU0ZRS3BVYWEzaDdlOFBIeHdkang0N1ZxNmFJaUFpTmF4OS8vREZtejU2TmVmUG00Y3N2djlRSWF6ZHQyb1NNakF4OC92bm5Pa05hQU1qUHo4ZWlSWXYwcWtPYmd3Y1B3dGpZdU5iUEV4RlI3VEdvSlNJaUlpSWlvbWJMM3Q0ZXk1WXR3OHlaTTdGbHl4WXNYcndZQUhEbXpCbDA2OVlOTmpZMkFJRHIxNjlqOWVyVjZOKy9QMmJObXFVeGo2ZW5KNlpQbnc1cmEydGN1M1lOdTNidHdzYU5HK0hxNmdvakl5TklwVklBd0lnUkk5Qy9mMyt0dFp3NmRRcFJVVkdxMTNLNUhKR1JrYXJYUTRjT3hVOC8vWVNJaUFoa1ptYXFydWZrNUNBc0xBeGVYbDRvS2lwQ2VIZzRBS0J2Mzc1bzFhcVYyaG9PRGc3WXVuVnJiWDZvQUFCR1JrYTFmcGFJaUo0TWcxb2lJaUlpSWlKcWxxS2pvMUZhV2dvQWVPNjU1OUN1WFR0RVJVV2hzTEFRTjI3Y3dOTlBQNjBXblByNCtNREh4d2NuVDU1VVhSc3laQWdBd05MU1VtUEhySU9EZzBhdzJiRmpSd1FFQkdpdDUvYnQyMnF2eThyS3NIejVjbzF4NGVIaHFqRDJVWW1KaVVoTVRGUzlYckpraVVaUUs1Rkk0T3JxcW5WOUlpSnEzQmpVRWhFUkVSRVJVYlAwbi8vOEIzbDVlVHJ2bnpwMUNxZE9uVks3ZHZyMGFiWFhsVUZ0ZlpvK2ZUckdqUnVuY1Qwb0tBakJ3Y0dZT25XcTJ2V3JWNjlpeG93WjlWNFhFUkUxTEFhMVJFUkVSRVJFMUN6OSt1dXZHdGN5TXpQeHhodHZZTkNnUVFnSkNkRjdydFRVVkZ5N2RnMEFrSlNVQkFBNGZ2dzR6TXpNQUFCK2ZuNTFVREVSRWJWa0RHcUppSWlJaUlpb1FSVVZGU0UyTmhiWHJsMURRVUZCdGVOOWZYMXJISVErdmpPMjB1N2R1MUZhV2dvdkx5K2RZN1N0ZitiTUdXemJ0azN0K3JwMTYxUmY3OTI3dDBiMVBXckRoZzNZc0dHRDFudWhvYUVJRFEzVmE1NmZmLzY1MWpVOHlzcktDczgvLzN5ZHpFVkVSUHBqVUV0RVJFUkVSRVFOSmlVbEJSRVJFWkRMNVhCeWNrS25UcDFnYkd4YzVUTzE2Ym02WU1HQ0t1K3ZXYk5HNzduQ3dzTHd5aXV2NEpWWFhnRUFoSVNFSUNFaEFidDI3VklkUmxaNW1GaHRUSnc0RVVGQlFSclhwMHlaZ3BFalIyTENoQWxxMTIvY3VJRXZ2dmhDWS96alFYSnRPVHM3TTZnbElqSUFCclZFUkVSRVJFVFVJRkpTVWhBV0ZnWlBUMDhFQmdhcTJnYlVoN0N3TUxYWHUzYnR3ZzgvL0lDUkkwZmk3YmZmVnJ0WFdscUtrSkFRU0tWU3pKOC9IeTR1TG1yM0g2MHpKeWNINTg2ZEF3REk1Zkk2cWRYVzFsWm5HRzFsWmFWeHI3aTRXT3ZZaUlnSWpXdExseTVGWkdTa3hyMmdvQ0FNR3phc1J1MGZpSWlvZmpHb0pTSWlJaUlpb25wWFZGU0VpSWdJZUhwNll2VG8wZlcrWG1XNFdsUlVoTFZyMStMbzBhTVlQMzQ4cGsyYkJrRVFOTVl1VzdZTTgrYk53d2NmZklEZzRHQ01HemNPNXVibUd2UHUzNzhmU3FVU0FQREpKNThnSUNBQXI3MzJtdXIrdW5YcjFGb2k2T1B5NWNzSUR3L1hlaTh0TFUzalhrWkdodDV6bDVTVVFDTGhYLzJKaUpvQy90ZWFpSWlJaUlpSTZsMXNiQ3prY2prQ0F3TWJaRDJsVW9uSXlFaHMyYklGQlFVRjZOeTVNM2J2M28zZHUzZFgrVnhRVUJDMmI5K08wTkJRREJvMENIMzc5b1dmbng4c0xTMVJYRnlNQXdjT3dOdmJHeGN2WHNUdzRjUHgvZmZmUXhBRWpCa3pCZ0R3eWl1dllOaXdZVnJuM3I5L3Y5WmV0bEZSVVlpS2l0TDZUR3hzTEdKalkydjQ3djlIS3BYQ3dzS2kxczhURVZIRFlWQkxSRVJFUkVSRTllN2F0V3R3Y25LcTEzWUhqNW84ZVRMdTNyMExCd2NIckZpeEFtZlBua1ZLU2dxMmJ0MnFkZnh2di8yR0kwZU80T09QUDRhL3Z6KysvLzU3UkVaRzR2TGx5M2ptbVdjQVZCeEVKcFBKTUdUSUVGeThlQkZCUVVFb0t5dkRqei8raUtlZmZocWJObTJDZzRNRHJLeXN0Szd4eWl1dllPVElrUnJYcDArZmpuSGp4bWxjRHdvS1FuQndNS1pPbmFwMi9lclZxNWd4WTRaZVB3NjNiOTlHNjlhdDlScExSRVNHMVNTRFdsT3hFVXJrNVlZdWc0Z2FHVk94a2FGTElDSWlJaUlkQ2dvSzBLbFRwd1picjJQSGp1alpzeWZlZXVzdFdGcGE0dXpac3dCMEgwd21Fb2xVQWF1dnJ5OEdEaHlJTTJmT3dOSFJFU1ltSnJoLy96NUNRME14WnN3WXRaWUlreVpOZ3ArZkg5emMzQUFBV1ZsWlNFdExROCtlUFZWalpESVprcE9UNGUzdHJUcDhEQUJNVFUyeFk4Y09XRnBhMXVpOWVYaDRZTWVPSGJDMXRhMXkzSzFidDVDYm00dUJBd2ZxUGZlTkd6ZXFESnVKaUtqK05NbWd0cTJwTFc0VVpobTZEQ0pxWk5xYVZ2MEhWU0lpSWlJeUxHTmo0d1piYTk2OGVScTlhQjlWV2xxSzI3ZHZvMVdyVm5qNDhDRmlZMlBoNU9RRW9LSmRnSm1aR1FZTkdxUWFmK3JVS1Vna0VnUUhCeU1tSmtadHJzcVFWaWFUWWZIaXhiaDY5U3EyYjk4T1IwZEhBTUNXTFZ1d1o4OGVMRjY4R1AzNzl3ZFFzVnRXSDZHaG9RZ05EYTF5ekpvMWE5Q3RXemVONi92MjdRTUErUGo0NkxVV0FPemN1UlBIamgzVDJUT1hpSWpxVDVNTWFnYzRkR0pRUzBRYUJqZzAzQTROSWlJaUltcmNxZ3BwZ1lvZHRETm16SUJDb1ZDTmYrdXR0d0FBNGVIaCtPV1hYN0IrL1hwVjJEcDA2RkJZV0ZoVXVmdjEyMisvUldKaUlqNzQ0QVBWY3dEdzJtdXZJU1ltQm9zV0xjS2FOV3ZRb1VNSHpKbzFxOXIzc0hyMWF2VHYzMTh0TU5hbU1tQitWRUpDQWc0Y09JRDI3ZHZYS0tqTnljbHBzUFlVUkVTa3Jra0d0Uys0UElXbys0bUd3SUFYQUFBZ0FFbEVRVlRJS24xZzZGS0lxSkZ3TkxIR0dKZW5ERjBHRVJFUkVUVlNJcEVJUU1XdVY0bEVBaU1qSXl4WXNBQ0ZoWVVRaThYbzFLbVRxaTNDbFN0WFVGWldCZ2NIQjlYemRuWjJlUGJaWjNYTy8rdXZ2K0xBZ1FPWU1HRUNSb3dZb1hiUDNOd2NDeGN1eEl3Wk03Qmd3UUo4KysyM0dEVnFWTFUxcjE2OUdoMDdkdFJyN0tPT0hUdUdsU3RYd3NqSUNKOTg4b25xdlQ5S0VBVElaREsxYTBxbEVqZHYza1Q3OXUxcnRCNFJFZFdOSmhuVW1vdU5NY056T0JaYy9LK2hTeUdpUnVKZHoyZGhKbTY0ajlJUkVSRVJVZE5TZWFEV2poMDc4TlJURmQvZ3Q3VzFWZlY1bFVxbFNFeE1SRXBLQ2s2ZVBJbUFnQUN0QWFjMlI0NGN3ZWJObStIdjc2L2FsZnM0VjFkWHpKdzVFMTkvL1RXV0xWdUdCUXNXVkx2cnQ2YXlzckx3L2ZmZjQvang0N0N5c3NLQ0JRdmc2ZW1wZFd6cjFxMFJGeGVIWDMvOUZWWldWcERMNVRoMzdoenk4dkswSG5oR1JFVDFyMGtHdFFEUXk3WURGbmkvaUcrdkh1SE9XcUlXek5IRUd1OTZQb3VldHZ5dVB4RVJFUkhwTm5Ub1VCdzllaFEvL3ZnamZ2enh4eXJIZHV2V0RXKzg4WVplOHlxVlNvU0hoOFBiMnhzaElTRlZocTlCUVVHSWo0OEhVTEd6MThpbzdnN0RMU3dzeEx2dnZvdmMzRnowNjljUEgzNzRvVnI3aGNmTm5qMGJhOWFzd2ViTm02RlVLZ0ZVN1B3TkNnckN4SWtUNjZ3dUlpTFNuNkNzL0M5eUUxVWtMOE8rTzNHSXpibUdqSko4bE1qTERWMFNFZFV6VTdFUjJwcmFZb0JESjd6ZzhoVE11Wk9XaUlpSXFORmJzV0lGZkgxOTRlZm5aOUE2Y25OelVWSlNvdk8rbFpVVnJLeXNxcHdqS1NrSkJ3OGV4THZ2dmdzek16TVVGeGREcVZUQzNOeTgydlVyV3kvb1kvUG16ZWpWcTVkcUIzQjFMbHk0Z01MQ1F2ajYrdW8xbm9pSUdvNmd4OGNvbW54UVMxUVRjcmtjKy9mdlI3dDI3ZlQrd3c0UkVSRVJFVDI1eGhMVUVoRVJHWUkrUWExK0RYZUltZ214V0F3WEZ4ZmN1WE1IY3JuYzBPVVFFUkVSRVJFUkVSRUJZRkJMTFZENzl1MGhrOG1RbnA1dTZGS0lpSWlJaUlpSWlJZ0FNS2lsRnNqUjBSRm1abWE0ZWZPbW9Vc2hJaUlpSWlJaUlpSUN3S0NXV2lCQkVOQytmWHRrWkdTZ3RMVFUwT1VRRVJFUkVSRVJFUkV4cUtXV3ljM05EVXFsRWpkdTNEQjBLVVJFUkVSRVJFUkVSQXhxcVdXeXRyWkdxMWF0a0pxYWF1aFNpSWlJaUlpSWlJaUlHTlJTeStYaDRRR3BWSXJNekV4RGwwSkVSRVJFUkVSRVJDMGNnMXBxc1Z4Y1hHQnNiTXhkdFVSRVJFUkVSRVJFWkhBTWFxbkZFb3ZGNk5DaEErN2V2Y3REeFlpSWlJaUlpSWlJeUtBWTFGS0w1dUhoQVlWQ3dVUEZpSWlJaUlpSWlJaklvQmpVVW90bWJXME5SMGRIcEthbVFxbFVHcm9jSWlJaUlpSWlJaUpxb1JqVVVvdkhROFdJaUlpSWlJaUlpTWpRR05SU2krZmk0Z0lURXhOY3YzN2QwS1VRRVJFUkVSRVJFVkVMeGFDV1dqeVJTQVIzZDNla3A2ZWpzTERRME9VUUVSRVJFUkVSRVZFTHhLQ1dDRUNuVHAwZ0NBSlNVbElNWFFvUkVSRVJFUkVSRWJWQURHcUpBSmlabWFGOSsvWklTMHREV1ZtWm9jc2hJaUlpSWlJaUlxSVdoa0V0MGQ4OFBUMGhrOG1RbXBwcTZGS0lpSWlJaUlpSWlLaUZZVkJMOURjYkd4dTBhZE1HMTY1ZGcwS2hNSFE1UkVSRVJFUkVSRVRVZ2pDb0pYcEVseTVkVUZ4Y2pOdTNieHU2RkNJaUlpSWlJaUlpYWtFWTFCSTlvazJiTnJDeHNjSFZxMWNOWFFvUkVSRVJFUkVSRWJVZ0RHcUpIdVBwNlluOC9IeGtabVlhdWhRaUlpSWlJaUlpSW1vaEdOUVNQYVo5Ky9Zd05UWEZsU3RYREYwS0VSRVJFUkVSRVJHMUVBeHFpUjRqRW9uZzZlbUpqSXdNNU9ibUdyb2NJaUlpSWlJaUlpSnFBUmpVRW1uUnNXTkhtSmlZSURFeDBkQ2xFQkVSRVJFUkVSRlJDOENnbGtnTGlVU0NMbDI2Y0ZjdEVSRVJFUkVSRVJFMUNBYTFSRHB3VnkwUkVSRVJFUkVSRVRVVUJyVkVPank2cXpZbko4ZlE1UkFSRVJFUkVSRVJVVFBHb0phb0NwVzdhcE9Ta2d4ZENoRVJFUkVSRVJFUk5XTU1hb21xSUpGSTBMVnJWKzZxSlNJaUlpSWlJaUtpZXNXZ2xxZ2FIaDRlM0ZWTFJFUkVSRVJFUkVUMWlrRXRVVFc0cTVhSWlJaUlpSWlJaU9vYmcxb2lQWFRzMkJHbXBxYTRjT0dDb1VzaElpSWlJaUlpSXFKbWlFRXRrUjdFWWpGNjlPaUI3T3hzM0wxNzE5RGxFQkVSRVJFUkVSRlJNeU14ZEFGRVRZV2JteHRTVWxKdzRjSUZPRGs1UVNUaTl6bUlpSWdlSlpQSmNQUG1UV1JsWmFHNHVCaHl1ZHpRSlJHMWVHS3hHR1ptWm5CMGRFU0hEaDBna2ZDdmdFUkVSSTBWZjVjbTBwTWdDT2pWcXhkT25EaUJhOWV1d2RQVDA5QWxFUkVSTlJxNXVibElTa3FDZzRNRHVuWHJCa3RMUzRqRllrT1hSZFRpeWVWeVNLVlNwS2VuNCt6WnMramV2VHZzN2UwTlhSWVJFUkZwd2FDV3FBYmF0R2tESnljbkpDY253ODNORGNiR3hvWXVpWWlJeU9CeWMzT1JtSmlJSGoxNndNN096dERsRU5FanhHSXhiR3hzWUdOamc3eThQRnk2ZEFsZVhsNHRLcXdOQ2dxQ3Fha3A5dS9mWCszWW9xSWk3TjI3RjZkT25jS2RPM2RRVmxZR2MzTnp1THE2NHUyMzMwYjM3dDFWYytvcklpSkNyUllBc0xLeXdpKy8vQUlURTVOcW41ODJiUnBTVTFQMWZnOUVSTlIwTWFnbHFxR2VQWHNpUER3Y1NVbEo2TjI3dDZITElTSWlNaWlaVElha3BDU0d0RVJOZ0oyZEhYcjA2SUhFeEVUNCtQaXdEY0pqTWpNek1XZk9ITnk3ZHcvdTd1NFlQSGd3QkVGQVJrWUdMbDI2aEpzM2I2cUMydWVmZjE3dDJkOS8veDB5bVV6anVpNFBIejVFZUhnNFJvOGVYZVc0aElRRXBLYW0xdTRORVJGUms4UGZtWWxxeU5yYUdoNGVIcmgyN1JvNmRlb0VTMHRMUTVkRVJFUmtNRGR2M29TRGd3TkRXcUltd3M3T0RnNE9Ecmg1OHlZNmR1eG82SElhbGZYcjErUGV2WHVZTm0wYUpreVlvSGJ2d1lNSEtDZ29VTDJlT1hPbTJ2M3c4SERJWkRLTjY5clkydHBDS3BWaTc5NjlHRFZxRkFSQjBEbjJ2Ly85TDR5TmpXRnFhb3F5c3JJYXZpTWlJbXBxZUJvU1VTMTRlWGxCTEJiandvVUxoaTZGaUlqSW9MS3lzdURzN0d6b01vaW9CcHlkblpHZG5XM29NaHFkYytmT1FTS1JZUHo0OFJyM3JLMnQ0ZXJxV2lmcktCUUs5TzNiRjdkdjMwWnNiS3pPY1dscGFVaElTTUNBQVFOUVhsNWVKMnNURVZIanhxQ1dxQlpNVEV6UXJWczMzTDE3RjFsWldZWXVoNGlJeUdDS2k0djU2UktpSnNiUzBoSkZSVVdHTHFQUkVRUUJNcGtNR1JrWjlicU9UQ2JEdUhIakFBQzdkdTNTT2E3eTNyaHg0MUJTVWxLdk5SRVJVZVBBMWdkRXRkUzVjMmRjdjM0ZDU4K2ZSMkJnWUpVZldTSWlJbXF1NUhJNXhHS3hvY3Nnb2hvUWk4V1F5K1VHcmFHb3FBaXhzYkc0ZHUyYVdrc0JYWHg5ZmVIbjUxZXZOZm41K2VIbzBhT1lOMjhlUWtKQzBMbHo1M3BaUjZsVW9sKy9mbkIzZDhmNTgrZVJtcG9LRHc4UHRURTVPVGs0ZHV3WXVuVHBBbTl2YnlpVnlucXBoWWlJR2hjR3RVUzFKQmFMMGJ0M2IwUkhSeU1sSlFXZW5wNkdMb21JaUlpSXFORkxTVWxCUkVRRTVISTVuSnljMEtsVEp4Z2JHMWY1VEYyMUhhaksyMisvamJTME5GeS9maDB6WnN6QWtDRkQ4T3FycjliNTJwV2g2NFFKRTdCOCtYTHMzcjBiSDMzMGtkcVkzMzc3RFRLWlRHc2JCaUlpYXI0WTFCSTlnWGJ0MnNIWjJSbVhMbDJDaTRzTHpNM05EVjBTRVJFUkVWR2psWnViaXpObnpzRFQweE9CZ1lFd016TXpkRWtxTmpZMldMTm1EWGJzMklGZHUzYmgyTEZqT0g3OE9FYU5Hb1UzMzN3VHBxYW1kYnJlMEtGRHNXWExGa1JGUldIcTFLbXFReG1MaTR0eDRNQUJ0RzdkR2dFQkFYVzZKaEVSTlc3c1VVdjBoUHIwNlFOQkVIRHUzRGxEbDBKRVJFUkUxS2hkdjM0ZG5wNmVHRDE2ZEtNS2FTc1pHeHZqOWRkZnh3OC8vSUJ4NDhaQkxCWWpMQ3dNczJiTndzT0hEK3QwTFlsRWdqRmp4cUM4dkJ4aFlXR3E2NGNQSDRaVUtzWFlzV1BaV29hSXFJVmhVRXYwaE16TnplSGw1WVY3OSs3aHpwMDdoaTZIaUlpSWlLalJVaXFWQ0F3TU5IUVoxYkszdDhmMDZkT3hlZk5tdUx1N0l6VTFGUnMzYnF6emRVYVBIZzFUVTFQczM3OGZaV1ZsVUNnVTJMTm5EOHpOelRGeTVNZzZYNCtJaUJvM0JyVkVkYUJ6NTg2d3RiWEZuMy8raWZMeWNrT1hRMFJFUkVUVUtGbFpXVFhLbmJTNk9EczdZLzc4K1FDQVU2ZE8xZm44bHBhV0dENThPQW9LQ2hBWkdZa3paODRnSXlNREkwYU1ZRnMxSXFJV2lFRXRVUjBRQkFIOSt2VkRTVWtKTGwyNlpPaHlpSWlJaUlnYXBhWVUwbFp5ZG5hR1dDeUdRcUdvbC9uSGp4OFBRUkR3KysrLzQvRGh3eENKUkJnN2RteTlyRVZFUkkwYmcxcWlPbUp2YjQ5T25UcmgyclZyeU0zTk5YUTVSRVJFUkVTTlRtUHV1YnAyN1ZxdGY0Ny8vZmZmSVpmTDRlM3RYUy9yT2prNTRlbW5uOGFWSzFjUUV4TURmMzkvdEduVHBsN1dJaUtpeGsxaTZBS0ltcE1lUFhyZ3pwMDdpSStQUjJCZ0lFUWlmaStFaUlpSWlNalF5c3JLTUhmdVhLMzN2dnJxS3dCQVdGZ1lEaDQ4aUM1ZHVzRFYxUlVpa1FocGFXbTRmUGt5Ykd4c01HM2F0SHFyYjhLRUNUaDU4cVRxYXlJaWFwa1kxQkxWSVNNakkvVHAwd2RuenB6QjFhdFgwYlZyVjBPWFJFUkVSRVRVNGlrVUNzVEh4MWM1WnNhTUdZaUppVUZhV2hxdVhMa0NpVVFDSnljbnZQVFNTeGcvZmp6czdlM3JyYjd1M2J1amUvZnVFQVNCZjRjZ0ltckJCS1ZTcVRSMEVVVE56ZW5UcDVHUmtZSEF3RURZMk5nWXVod2lJcUo2Yy9UbzBTWnhnanNScVRQRXY3c3JWcXlBaTRzTGdvT0RHM1JkSWlLaXhrQVFCS0c2TWZ4Y05sRTk2TmV2SDR5TWpCQVRFMU52aHc0UUVSRVJFUkVSRVZIendhQ1dxQjZZbXBxaWYvLytLQ2dvd0tWTGx3eGREaEVSRVJFUkVSRVJOWElNYW9ucWliT3pNOXpkM1hIbHloVmtaV1VadWh3aUlpSWlJaUlpSW1yRUdOUVMxYVBldlh2RHdzSUNzYkd4S0M4dk4zUTVSRVJFUkVSRVJFVFVTREdvSmFwSEVva0VBd2NPUkhGeE1mNzg4MDlEbDBORVJFUkVSRVJFUkkwVWcxcWlldWJnNElDdVhidmk1czJidUhQbmpxSExJU0lpSWlJaUlpS2lSb2hCTFZFRDZONjlPK3pzN0pDUWtJRGk0bUpEbDBORVJFUkVSRVJFUkkwTWcxcWlCaUFTaVRCZ3dBREk1WExFeGNWQnFWUWF1aVFpSWlJaUlpSWlJbXBFR05RU05SQnJhMnYwN05rVDkrL2Z4NVVyVnd4ZERoRVJVYU8yY2VORy9QVFRUL1grRE9ubnhvMGJ1SGZ2WG8yZWtVcWxtRGh4SWlaT25BaXBWRnJqTlgvNTVSZk1uVHNYZS9mdXJYYnNrU05ITUhmdVhPellzYVBHNndDQVRDYkQ4dVhMY2ZIaVJiM0c3OSsvSCt2WHIwZG1abWF0MWlNaUlpTFNoa0V0VVFQcTFLa1QyclZyaDB1WEx2RVA5a1JFUkZYWXRXc1h3c0xDNnYwWnFsNXljakptejU2Tk9YUG00UDc5KzNvL0o1ZkxrWjJkamV6c2JNamw4aHF0ZWV2V0xXemZ2aDBYTDE2RWo0OVBsV01MQ2dydzNYZmZJVDQrSHIxNjlhclJPcFZTVTFOeDlPaFJmUDc1NTdoMTYxYVZZNU9UazdGKy9YcnMzYnNYOCtmUGgwd21xOVdhUkVSRVJJK1RHTG9Bb3BibXFhZWVRbVJrSk02ZVBZdWdvQ0NZbVprWnVpUWlJcUlXSlNnb3FNN25QSHo0TU1SaWNaM1BXNTNSbzBlanBLU2tUdWMwTlRYRi92MzdWYTlidDI0Tk16TXpaR1ptNHFPUFBzS0tGU3ZnNk9oWXAycytTaTZYNDV0dnZvRmNMa2ZuenAzeHh4OS9hQjFuWm1hR0YxNTRBVC84OEFPa1VpbnM3ZTF4OGVKRm5idGluWjJkRVJBUW9QV2VwNmNuM256elRXemN1QkdmZmZZWjFxNWRDMnRyYTQxeGVYbDVXTFJvRVdReUdWeGNYTEJreVJKSUpGWC9sV3J4NHNXSWk0dXI1bDNyNzdmZmZxdXp1WWlJaUtoeFlWQkwxTUNNakl6ZzUrZUh5TWhJUkVkSFk4aVFJUkNKdUxtZGlJaGFydVRrWkx6MzNuc2ExL1B5OG1vY3FtcDdwaUZEMUlLQ0FreVlNS0ZlMTlpeFk0ZEdVTnFtVFpzNm1WdmJqbGtIQndjc1diSUVzMmZQeHIxNzkvRHh4eDlqMWFwVnNMVzFyWk0xSC9kLy8vZC9TRTVPQmdCY3Zud1pseTlmMWpyT3pzNE9IVHAwd0lFREJ3QUF1Ym01MkxKbGk4NTVCdzRjcURPb0JZQUpFeVlnS1NrSkowK2V4SWtUSnpCcTFDaTErK1hsNVZpd1lBR3lzckxnNHVLQ2I3NzVCbloyZHRXK24rTGlZaFFXRmxZN2pvaUlpSWhCTFpFQldGdGJvMy8vL2poNzlpek9ueitQdm4zN0dyb2tJaUlpZzdHeHNjR3dZY1BVcmtWR1JzTFkyQmorL3Y1Nno2UHJtY2UvSVJvUkVWSHRYT25wNmZqWHYvNmw5L2hLZ2lEVStCdXdDb1ZDOWJVK3p3cUNvSEd0cm5yejZnckczZHpjOE5sbm4ySHUzTG00YytjT1B2bmtFNnhidHc1R1JrWjFzbTZsc0xBd2hJYUdva09IRGxpMWFoWHk4L1B4MFVjZm9YZnYzcGd6WjQ3YWU3OS8vejVtenB3SmhVS0JXYk5tWWNTSUVVaElTTURDaFFzeGJ0dzQvT3RmLzFJYnIrM0hkc3FVS1dxdlMwdExJUWdDOXV6Wmd6MTc5cWpkS3lrcFFWWldGZ0NncUtnSUgzMzBrZHA5YzNOenJGdTNUbU9OTDcvOHN1WS9FRVJFUk5RaU1hZ2xNaEJYVjFmazVPUWdKU1VGRGc0TzZOQ2hnNkZMSWlJaU1naG5aMmVFaElTb1hZdU1qSVNGaFlYRzlhclU1cG02Wm0xdGpTTkhqdWc5UGo0K0huUG56Z1VBVEowNkZjSEJ3ZlZWMmhQcjI3Y3ZKaytlako5KytnbkJ3Y0YxSHRMdTJyVUwzMy8vUGV6czdMQjQ4V0pZV1ZuQjB0SVN2WHYzVnYzY3pwdzVVelYrKy9idGVQRGdBUUlDQWxTN1gvdjA2WU9ubm5vS08zZnVSR1ptSmtKQ1FyUUcyNVZ1Mzc1ZG8rdVZjbk56a1p1YnEzYk53c0pDMzdkS1JFUkVwQldEV2lJRDZ0bXpKL0x5OHBDUWtBQWJHNXQ2K3dnaEVSR1J2cFJLSlhKemM1R1RrNFB5OG5LRDFsSlVWSVMxYTljYXRJYjZKSlZLOGMwMzN3Q28yTEU2ZnZ4NEExZFV2ZURnWUFRRUJNRFoyYmxPNXkwc0xFUllXQmhhdFdxRlpjdVdRUkFFcEtlbkF3QW1UWnFFdExRMHRHN2RXblVOQUNaT25LaXE2ZEhyVTZaTVFVNU9EanAyN0lpc3JDeTBidDI2eXJVdExDeDA5bjBkT1hJa3lzdkxxOTFWWFI5OWp4dUN0aDNBOVUwcWxUYjRta1JFUkUwRmcxb2lBeEtKUlBEMTlVVkVSQVNpbzZNUkdCZ0lZMk5qUTVkRlJFUXRWSDUrUG1KalkxRlFVS0QzTS9yMDZLeXQwdEpTaElXRjFkdjhoclptelJyazVPUkFFQVM4Ly83NzFSNUtWWjJKRXljaU96dTdWcy9xMjk1QkVJUTZEMm1CaXJCMDJiSmxFSWxFYU5PbURhWk1tYUt4cXpVMU5SV2JOMi9XZVBiWXNXTmE1N3g4K1RJT0h6Nk1yVnUzMW5tOXpVVnBhV21EcjFsY1hOemdheElSRVRVVkRHcUpETXpVMUJTK3ZyNDRmdnc0WW1Oak1XalFvQ28vb2tkRVJGUWZVbE5UOGVlZmY4TGEyaHErdnI2d3RiV0ZoWVZGdGI4bkhUMTZ0TjVxc3JPenc2Ky8vcXIzK0thMHEvSDQ4ZU9JaW9vQ0FJd2ZQeDVlWGw1UFBLZXpzelBNek15ZWVCNURjWEp5MHJpMlpNbVNXcy8zNmFlZlBrazVMY0tISDM3WW9PdXRXTEZDNHlBOElpSWkraDhHdFVTTlFLdFdyZENyVnkrY1AzOGVTVWxKZGZLWE5TSWlJbjNsNStmanp6Ly9oTHU3TzNyMzdsM2p3N0NvWmxKU1VyQnk1VW9BRlQzckowK2VYQ2Z6cmxpeG9rN21lZFRLbFN0eDZOQWhqZXNIRHg2RXNiRXhGQW9GcGs2ZHF2Vlp1Vnl1K3ZxOTk5NkRXQ3pXdVk2dVhhOVBQZlZVRFN1dXVjTEN3bXBEL3RwOEUyRE1tREcxTFVrdjQ4ZVB4MnV2dlZhdmF4QVJFVkhEWWxCTDFFaDA3dHdaZVhsNVNFcEtnb1dGQmR6YzNBeGRFaEVSdFFCS3BSSnhjWEd3dHJadWRDRnRYbDVlazlvbHE0L016RXpNbXpjUHhjWEZrRWdrdUgzN05wNTc3amxWNjRHaW9pS1ltNXNidU1yL3NiZTNoNnVycStyMTQrMElsRXBsdFFkdkFWRHJJVnNURGZIekx3Z0NYRnhjdE42N2MrY09sRXFsMm8rQk50cCtEQW9MQyt1a1BsME0wYmFBaUlpSTZoZURXcUpHcEgvLy9pZ3FLa0o4ZkR6TXpNelFwazBiUTVkRVJFVE5YRzV1THZMejgrSHI2OXVvUWxvQU1ERXh3ZkRody9VZVgxMC8yOXFHZnZvK0p4S0pjT1RJRVozM3BWSXBQdjMwVStUbTVzTEl5QWp2dnZzdVZxMWFwYnBmVUZDQWFkT21ZY0NBQVhqenpUZGhaV1ZWcTNvLyt1Z2o1T1RrNkRXMnV2NnRyNy8rT2w1Ly9YWFY2OGQvTE1SaXNjNyt0Z1VGQlpnd1lRSUFZTmV1WGJDeHNkR3JwcHJVVjVVcFU2Ym9OYzdjM0Z6bk9wV0hpVlZYaDdaZkkxWDEvYTBjLzlOUFAybjhlYStxZTBSRVJOUzhNYWdsYWtSRUloRUdEUnFFWThlT0lUbzZHa09HRElHdHJhMmh5eUlpb21hc010QnJqTC9mbUp1YlkrYk1tWHFQYjh3SGowbWxVc3liTnc4M2I5NkVJQWdJQ1FtQnU3dTcycGlvcUNqazVPVGcwS0ZEaUk2T3h2VHAwekZzMkxBYXIzWHYzajNjdjMrL3JrbzNxT3Ayc2paRk1wbE05YldSa1pFQkt5RWlJcUxHaGtFdFVTTmpaR1FFZjM5L1JFWkc0dFNwVXhnMmJGaVRQaGlFaUlnYXQvTHljZ0NBaFlXRndXcFl1blNwMXV1RmhZVTY3K21pN1JrUER3Kzg5TkpMVmU1d2ZGeDZlanIrOWE5L0FhaDZaNlErY25KeU1IZnVYS1NscFVFUUJMejc3cnNJQ0FqUStMajhtREZqMEs1ZE82eGV2UnIzNzkvSDBxVkxFUjRlamxtelpzSFoyYm5HNjFaVjk4U0pFNUdkblYzak9SdGFjMnQ5QVFBbEpTV3FyMDFNVEF4WUNSRVJFVFUyREdxSkdpRnpjM1A0Ky9zaktpb0tKMCtleEpBaFE3ampnb2lJNnBVZ0NBWmJPekl5VXV2MXNySXluZmQwMGZaTVFVRUJYbnJwcFZyWDl5UnUzNzZOa0pBUVpHWm1RaEFFeko0OUd5TkdqTkE1L3Ftbm5zS21UWnV3Y2VOR0hEeDRFT2ZPbmNOYmI3MkZLVk9tWU96WXNRYjllVEtFaG1oOVVGK0hpZW55NE1FREFCWC96cG1hbXRiWnZFUkVSTlQwTWFnbGFxUnNiVzNoNit1TFU2ZE9JVG82R3Y3Ky9vMnVkeUFSRVZGZDBMYno4OEtGQzVnL2Z6NEVRY0RTcFV2aDZla0pvS0p2WjJGaElhWk5td2FnSXBqOTk3Ly9qZlBuejhQSHh3ZWZmdnBwby9ra1NueDhQTDc2NmlzOGVQQUFFb2tFYytiTTBhdVZnWm1aR2Q1Ly8zMzQrL3ZqNjYrL1JtNXVMalpzMklBVEowN2d3dzgvYkpidEFIUnBpUGRhWDRlSjZWSjVzRnFyVnEwZ0ZvdjFMNVNJaUlpYVBRYTFSSTFZMjdadDBhOWZQOFRIeHlNK1BoNERCZ3d3ZEVsRVJFVDE3dkRodzFpelpnMXNiR3p3MVZkZndjM05UWFV2TEN3TWVYbDVxcURXMk5nWWl4WXR3cng1ODNEMjdGbTg5OTU3K1Bqamo5RzVjMmNEVlY4UkhtL2V2Qm0vL2ZZYmxFb2xiR3hzOFBubm42Tm56NTQxbXFkZnYzN1l0R2tUVnE1Y2lkT25UeU14TVJGdnYvMDJQdnp3UXd3ZE9yU2VxbTljNnJ2MVFYQndNRXhNVFBEYWE2OXB2YS92WVdLYk4yL1d1NDNCOWV2WEFRRHQycldyV2JGRVJFVFU3REdvSldyazNOM2RVVlJVaEtTa0pKaWJtNk5Iang2R0xvbUlpS2hlUEh6NEVOOSsreTBpSXlQUnRXdFhMRnk0RVBiMjl0VStaMnBxaXFWTGwyTFZxbFVJRHcvSHpKa3o4Y0lMTDJEU3BFbXdzYkZwZ01yL0p6VTFGVjk5OVJWdTNMZ0JBSEJ6YzhPaVJZdlF0bTNiV3MxbmJXMk5CUXNXWVAvKy9manV1KzhnRW9sVXU0dGJnbmZmZlJkQVJmc0tzVmdNUzB2TEtzZVhsSlJBcVZUQ3pNd002OWF0cTNiK3FWT24xa21kTlprbkxpNE9BTkM5ZS9kYXJaV1ltSWl5c2pKNGUzdERJdUZmNTRpSWlKb1QvczVPMUFSNGVYbWhxS2dJeWNuSk1EYzNoNGVIaDZGTElpSWlxak1LaFFJUkVSSFl0R2tUQ2dvS01HTEVDQnc2ZEFqQndjRTZuOUcxMDNMOCtQRTRjT0FBOXV6Wmc5OS8veDNEaHcvSGlCRWowTEZqeC9vcVg4MnBVNmRVSWUzenp6K1B0OTU2cTA0T2pCbzllalM4dmIxeDkrNWRuUi9UZjF4REhjVDE0TUVEN042OUc1TW5UNjZ6T2VmTW1ZT1NraEwwN2RzWE1wa01JMGFNZ0x1N083Ny8vdnNxbjN2MTFWZHgvLzU5UkVSRXdOWFZWV3NQV0gxNzF3S0FUQ2FyOFROaXNSaWJObTNTZXUvR2pSdTRjT0VDZ0lwK3hMVng5dXhaN055NUU1MDdkOGI2OWV0ck5RY1JFUkUxVGd4cWlacUlmdjM2b2JpNEdBa0pDUkNKUkdvZkF5VWlJbXFxcEZJcFpzMmFoVnUzYnNIRXhBUWZmUEFCUm93WW9iTjNaMFJFQkVwTFN6RnExQ2l0OXlkTm1vVFJvMGRqN2RxMVNFaEl3TDU5KzFCV1ZvWVBQdmlnUHQrR3ltdXZ2WVo3OSs1aDZOQ2h0UTdpZEhGemM2dlI3LzhOMGQ4MVBEd2MzMy8vUGNyS3lwNDRxTlVXT3A0OWV4WmxaV1VBS25iVlZoZE1Qbno0VUdPdTQ4ZVBBNmdJVUtkTm0xYWpmcktWYXZLTXJqTUZsRW9sdnZ2dU95aVZTbmg0ZU5UNlUxTDUrZmtBS25yY0VoRVJVZlBDb0phb2lSQ0pSQmcwYUJCT25UcUZ1TGc0Q0lLQURoMDZHTG9zSWlLaUoySnBhWWtoUTRiZ3I3Lyt3dXpacytIczdBd0FtRFZybHRieHAwK2ZSbWxwcWM3N1FFVzdnS1ZMbCtMQ2hRdUlpb3JDakJrejZxVjJiUVJCd0NlZmZOSmc2Mm56NG9zdlFpcVY0cFZYWHFuVGVaVktwZXJydExRMGJOeTRFUmN2WGdRQURCa3lCRXFsRW9JZzFIcit2WHYzVm5rL056ZTMyakZWelNVU2lUQnQyalN0aDlmcFV0bWp0aWJQNkxKbHl4WWtKQ1FBQU41ODg4MWF6NU9Sa1FFQXFuOVhpSWlJcVBsZ1VFdlVoSWpGWW8yd3RuMzc5b1l1aTRpSTZJbTg4c29yZVBYVlYrdDgzcDQ5ZTliNEFLOUtSVVZGQVBCRXdhT2h2UERDQzdWNlRxRlFWSG4vM3IxN3FxL2ZlKzg5S0JRS09Eczc0NzMzM2tPL2Z2MXF0ZWFqdElXaE1wa01NMmJNUUdwcUtoWXRXZ1FmSDU4cTUzaTA5VUZqSVpQSnNHSERCb1NGaFFFQXhvMGJoLzc5KytzY0x4S0pvRkFvVkcwWEhxVlVLbkh6NWswQTRKOEJpWWlJbWlFR3RVUk5qRVFpd2ROUFA0MlRKMDhpTmpZV2dpQTB5RWNiaVlpSTZvc2dDUGpxcTYrUWtwSlM3ZGlDZ2dJQSt2Y00zYnAxYTVYM2xVb2xrcE9UWVdscENYTnpjNWlZbUtDNHVGZ1ZxdG5aMmVtMVRsT2lVQ2h3OWVwVjJOcmF3dExTRW1abVpnQ0F5TWhJQU5EWlUzZlBuajJxcndWQndNU0pFL0hxcTYvQzJOaTRYdXBNVDAvSDExOS9qZFRVVkhUdDJoVURCdzZzbDNYcTA1MDdkN0IwNlZKY3VYSUZBREJpeEFpOC9mYmJWVDdUdW5WclpHUms0TkNoUTNqdHRkZFVQeDlTcVJRN2QrNUVYbDRlQUtCUG56NzFXendSRVJFMU9BYTFSRTJRUkNLQnY3OC9UcDQ4aVppWUdBaUNvUGZCSWtSRVJJM1IvZnYzYTlRSHREWjlSclVSQkFHTEZpMUNkbmEyMXZ1OWUvZXVrM1VhRTVGSWhMbHo1MElxbFdxOXIydDNiR1ZvM2JGalI4eVpNd2VkT25XcTg5clMwOU54N3R3NXhNVEVJQ1ltQmtxbEVtNXVibGl3WUVHVDJ0MWNWRlNFbjMvK0dYdjI3SUZNSm9OWUxNYmt5WlB4MGtzdlZmcytoZzhmanUzYnR5TTBOQlNob2FGYXh3UUZCY0hKeWFrK1NpY2lJaUlEWWxCTDFFUTl1clAyN05tejhQSHhZVmhMUkVSTjFuLys4eCtEcmUzdTdxNFIxSnFibTZOdjM3NllObTJhZ2FxcVh6NCtQcmh5NVFyS3lzb2drOG1nVkNwaGJtNk9QbjM2NEkwMzN0RDZ6S1JKazJCcmE0dmh3NGRESXFtZnYwYmN1SEVEcTFldkJsRFJ2M2pzMkxFSURnN1d1Y3Uzc1ZJcWxZaU5qWVZNSm9PSGh3ZmVmLzk5ZE92V1RhOW5KMDJhQkV0TFMwUkhSeU1uSjBmVkcxZ3NGc1BCd1FGK2ZuNFlPWEprZlpaUFJFUkVCaUlvSHowVmdJaWFuUEx5Y3B3NGNRSjVlWG53OWZWRnUzYnRERjBTRVJFMUlZbUppVWhLU3NLTEw3NVlxK2VQSG93TmdXd0FBQ0FBU1VSQlZEMkt3TURBT3E2cTRTa1VDaWdVQ3RXQldQVVZSRDRxUFQwZE0yZk9CQURzM3IyN1ZuT1VsNWREcVZUV1cvc0JROWk3ZHkrY25KelFyMTgvR0JrWjFlalowNmRQbzZTa0JNT0dEYXVUV2s2Y09BRzVYSTRoUTRiVStObDc5KzRoTGk0T28wYU5na2drcXBONjZwSWgvdDFkc1dJRlhGeGNFQndjM0tEckVoRVJOUWFDSGg4UDRvNWFvaWJPeU1nSUFRRUIrT09QUDNEbXpCbjQrZm54RkdBaUlxSWFFb2xFRFI2bU9UczcxenFnclZUVElMTXBHRHQyYksyZkhUUm9VQjFXQWdRRUJOVDZXU2NuSnp6Ly9QTjFXQTBSRVJFMWQ0M3ZXN3RFVkdPVllhMnRyUzNPbkRtRDlQUjBRNWRFUkVSRVJFUkVSRVExd0tDV3FKa3dOalpHUUVBQWJHeHNFQjBkamJTME5FT1hSRVJFUkVUVUtNVEZ4ZUg4K2ZOMU10ZUZDeGV3YytmT0tzZWtwYVhWZUwzNCtIZ1VGQlE4U1duMUtqczdHNWN2WDY1eVRGcGFHbkp6Y3h1b0lpS2k1b2V0RDRpYUVXTmpZenp6ekRNNGMrWU00dVBqVVZKU292ZkJGVVJFUkVSRXpaRkNvY0MyYmR1UWxwYUd6ei8vSEQ0K1BsQXFsYmh3NFlKZXp6czZPcXExRm91TmpVVm9hQ2hlZnZsbG5jK3NXclVLZCs3Y3djYU5HK0hvNkZqdEdoa1pHVml3WUFGOGZYMFJFaElDcVZTS3dzSkN0WCtrVWlueTgvT1JsNWVIM054YzVPWGxJVDgvSDM1K2ZwZzhlWEsxYXlRa0pDQS9QMSt2OTZ5dHovTTMzM3lEeE1SRUxGcTBDTDE3OTlhNFgxSlNndm56NTZPa3BBVGJ0bTJEdWJtNTFybExTMHNSRXhPalZ4M2ErUHY3UTQ4MmowUkVUUktEV3FKbXhzaklDRTgvL1RUaTR1Snc2ZElsRkJjWG8wK2ZQdnpEREJFUkVSRVpYRWxKU1lPdktSS0pzR3paTW9TRWhHRGh3b1g0N0xQUE1IRGdRTXlaTTBldjU4ZU9IWXQzM25tblJtdCsrT0dIZVB2dHQvSDExMTlqK2ZMbFZZNlZ5K1ZZdW5RcHhHSXgzbnJyTFJ3NGNBRHIxcTFUR3lNV2kyRnBhUWxMUzB0WVdWbkJ5c29LOXZiMmNITnpRNGNPSFFBQVJVVkZPSGJzbU5ZMUhCd2NFQm9haXNURVJMM3ExeGJVZnZ6eHg1ZzllemJtelp1SEw3LzhVaU9zM2JScEV6SXlNdkQ1NTUvckRHa0JJRDgvSDRzV0xkS3JEbTBPSGp6WXJBNVFKQ0o2RklOYW9tWklKQkpod0lBQk1ETXp3NVVyVjFCU1VvS0JBd2RDTEJZYnVqUWlJaUlpYXNFS0N3c05zcTZscFNXV0xWdUcxYXRYdzhiR0JtS3hHS3RXcmFyMnVkbXpaK3MxLzc1OSt6U3VkZXpZRWNiR3hocjN1blRwZ3E1ZHU2cGVyMSsvSG9tSmlmajAwMC9WZHQ5dTJiSUZGaFlXc0xDd2dLbXBLUUFnS2lvS1hicDAwWHA0Y0g1K1BsYXZYcTIxdnA0OWUyTGh3b1VvS3l0VFhkdTVjeWZDd3NLd1ljTUcyTmpZYUgxT0xwY2pNakpTOVhybzBLSDQ2YWVmRUJFUmdjek1UTlgxbkp3Y2hJV0Z3Y3ZMQzBWRlJRZ1BEd2NBOU8zYkY2MWF0VktiMDhIQkFWdTNidFc2bmo2YTR5R0tSRVNWR05RU05WT0NJS0JuejU0d016UEQrZlBuY2VMRUNRd2FOSWpmZlNZaUlpSWlneWt1THNiVnExZmg2ZW5aWUdzR0JRV3Bkc1YrK3VtbnF1czlldlNvOFR6YVhuLzMzWGNhTzJBZkZSc2JxL1o2MHFSSnFxQjIyN1p0Q0FzTHd3c3Z2SUFoUTRhb2pXdmZ2cjNHWEV1V0xNR3NXYk8wQnJYT3pzNklpSWdBQUd6Y3VCRzdkdTFTdmRibTBxVkw4UER3UUtkT25YU09LU3NyMDdvak9EdzhYQlhHUGlveE1WRnQxKzZTSlVzMGdscUpSQUpYVjFlZGF4SVJ0V1FNYW9tYXVjNmRPOFBVMUJTeHNiR0lpb3FDdjc5L2xSOUZJaUlpSWlLcUx3NE9Eamg2OUNoc2JXM1J1blZyUTVkVEk3Tm16UUlBbkQ1OUd2SHg4YXJYbGJ0Z2c0T0RNWFhxMUNybmVEVHMvZTkvLzR1ZmYvNFpQajQrZU9lZGQ1Q2FtZ3AzZDNldFl4KzFldlZxaloyemt5Wk4wcXRQYmFYYnQyOGpOVFcxeWo2N2o1bytmVHJHalJ1bmNUMG9LRWpyKzc1NjlTcG16SmloZHoxRVJGU0JRUzFSQytEcTZnb1RFeE5FUjBmajJMRmo4UGYzMS9ueEppSWlJaUtpK3VMaDRZRmJ0MjdoNTU5L1J2LysvZUhoNFFGSFI4Y204YW12VWFOR0FhZzQrQ3MrUGw3MStsRmxaV1g0K3V1dk1YYnNXSGg1ZVFFQTFxMWJCeTh2TDQwZHM5MjdkOGVBQVFQdzJXZWZJU2NuQisrOTl4NWVlT0VGVllDdHJUM0FsQ2xUOE05Ly9oT0RCdzlXdTI1dGJWMmo5MUxaemlBZ0lLQkd6eEVSVWYxaVVFdlVRclJ1M1JxREJ3L0d5Wk1uRVJVVmhVR0RCdWwxQWkwUkVSRVJVVjJSU0NTWU5Ha1NZbUppY1Bic1dZMjJBTHI0K3ZyQ3o4K3ZucXVydmREUVVNamxjb1NFaE9EaXhZdXd0YldGbDVjWEhqNThpTGk0T096YnR3L0p5Y25Zc1dNSExDMHRBUUJlWGw1WXVIQWhKQklKdnZ2dU81U1ZsU0VvS0FoLy9mVVhBT2hzRDJCblo2Znozb0VEQndBQXFhbXBhcTlidFdvRkh4OGZBQlY5Wnc4ZlBneEhSMGM0T0RqbzlmNDJiTmlBRFJzMjZIenZvYUdoZXMzejg4OC82eld1T2xaV1ZuaisrZWZyWkM0aW9zYUVRUzFSQzJKcmE0dGh3NGJoeElrVE9ISGlCUHIzNzY4NkpaYUlpSWlJcUNHSVJDTDQrdnFpZCsvZVNFdExRMEZCQVpSS1paWFBOUGFlcGdVRkJWaXdZQUV5TXpQeHpqdnZZT3pZc1FBcUFzVU5HelpnNmRLbDJMdDNMMUpUVXpGLy9uelZjeEtKQktkT25WS2RKK0htNXFZS2FvR0tGZ1dQeTh2TFU3dmVwazBiMVk3a3gxc2lWTDd1MDZlUEtxZzllZklrY25KeVlHMXRqZURnWUd6YXRBbng4ZkdZTUdHQ3p2YzNjZUpFcmEwWXBreVpncEVqUjJvOGUrUEdEWHp4eFJjYTQ3ZHQyNlp6alpwd2RuWm1VRXRFelJLRFdxSVd4dHpjSEVPSERrVjBkRFJpWTJPUm01dUxYcjE2UVNRU0dibzBJaUlpSW1wQnpNek0wTDE3ZDBPWFVXdEhqaHpCeFlzWDBhZFBINnhhdFFwMmRuWll0V3FWNnFDd1N1Ym01bGk0Y0NHMmJ0MktuVHQzNHBOUFBzRzMzMzRMUVJCdy8vNTlyRnk1RWdEdzRvc3ZBZ0NVU2lVRVFRQlFFWVErN29jZmZzQVBQL3lnZXYzdHQ5K3FEbWZUNXpDeG5UdDN3c2JHQnM4ODh3ekN3c0p3L2ZwMWJOeTRFVTVPVGhnMGFKRFc5MnByYTZzekxMZXlzdEs0VjF4Y3JIV3N0bnFXTGwyS3lNaElqWHRCUVVFWU5td1lRa0pDdE01RlJOUWNNYWdsYW9HTWpZMFJFQkNBaXhjdjR1clZxOGpMeTRPdnJ5L016TXdNWFJvUkVSRVJVYU1qazhsdzZOQWgvUFhYWHpoMzdod0FZTVdLRlhCM2Q4ZVlNV1B3OHNzdlk5eTRjVG9QN1JVRUFXKzg4UWJhdG0wTFQwOVBDSUtBNHVKaUxGeTRFQThmUGdSUTBkS2djaTJKNUg5L1ZaODFhNWJXZnJpMU9iRHI1TW1UdUg3OU9sNS8vWFZJcFZJQXdMQmh3M0RzMkRHc1hMa1MzYnAxZzcyOXZjWnpseTlmUm5oNHVOWTUwOUxTTk81bFpHVG9YVk5KU1luYSt5VWlhc240WDBPaUZrb2tFcUZYcjE2d3Q3ZEhYRndjamg0OUNoOGZIL2F0SlNJaUlpTFNZdTNhdGJDeXNvS1ZsUlVlUG55STNidDN3OHJLQ2dBd2ZmcDBiTisrWGE5NUt2dTVidHEwQ2RldVhjT1lNV1B3MjIrL3FlNlhsSlRBMU5SVTlYcjE2dFVhTFExcVF5YVRZZXZXcmJDenM4TzRjZVBVZHVXKy8vNzdtRHAxS2xhc1dJSEZpeGRyUEJzVkZZV29xQ2l0ODhiR3h1cmRhMWdicVZRS0N3dUxXajlQUk5TY01LZ2xhdUZjWFYxaGJXMk42T2hvL1BISEgralpzNmZxbzFORVJFUkVSRlRSUzNiVnFsWG8xcTBidG03ZGl0RFFVRlZJQ3dBZmZmU1J4alBMbHkvSGdBRUQ4TXd6ejZoZHJ3d2x2YjI5NGVMaUFsZFhWN1dndHFDZ1FIWGdHQUQ4ODUvL3hPREJnelhtMTlVSDluR1ptWmtvS0NoQWZIdzg3dHk1ZzFtelptbDhrczdSMFJGdnZQRUcxcTVkaThPSEQrUFpaNTlWdXo5OStuU01HemRPWSs2Z29DQUVCd2RqNnRTcGF0ZHJzdHYzOXUzYmFOMjZ0VjVqaVlpYU93YTFSQVFiR3hzRUJnWWlKaVlHZi8zMUYzSnpjOUcvZjM5K0JJbUlpS29sRm9zaGw4c2hGb3NOWFFvUjZZbi96dGFPbDVlWHpudi8rTWMvTks0dFg3NGM3dTd1V3U4QndPREJneUVJQXVMaTR0U3VaMlJrd01IQlFmWGF6czVPYTM5WVhYMWdDd3NMa1oyZERRQjQvZlhYY2ZmdVhmVHUzUnRKU1VubzJyVXJubnZ1T2EzUGpSbzFDZ2NQSHNSMzMzMkhBUU1Hd043ZUhxYW1wdGl4WTRkYWNLd1BEdzhQN05peEE3YTJ0bFdPdTNYckZuSnpjekZ3NEVDOTU3NXg0d1ljSEJ6VWduSWlvdWFDS1F3UkFRQ01qSXd3YU5BZ0pDY25JekV4RVFVRkJmRHo4K01mZ0lpSXFFcG1abWFRU3FXd3NiRXhkQ2xFcENlcFZLcXpseW8xbk1vRHd4NlhscFlHYjI5djFXdDlXeCtrcEtSZy9mcjFTRTVPaGx3dWg2V2xKYnAxNjRiSmt5Zmp4eDkvaEVLaHdJY2ZmcWh6WFpGSWhIZmZmUmNmZlBBQnRtM2Joa09IRHVuMVBrSkRRMVh0SEhSWnMyWU51blhycG5GOTM3NTlBQUFmSHgrOTFnSXFEa003ZHV5WXpwNjVSRVJOR1lOYUlsSVJCQUhkdTNlSG5aMGRZbUppRUJrWmlRRURCc0RaMmRuUXBSRVJVU1BsNk9pSTlQUjBCclZFVFVoNmVqcGF0V3BsNkRKSWk2eXNMTnkvZngralI0OVdYZE8zOVVGNWVUbHUzcnlKd01CQUJBUUVvRy9mdnBCSUpBZ0xDOFBObXpmeHpqdnZ3TTNOcmNyMXZiMjlNWFhxVkFRR0J1clZEbTMxNnRYbzM3OC9CZzBhVk9VNEp5Y25qV3NKQ1FrNGNPQUEycmR2WDZPZ05pY25oNGNnRTFHenhhQ1dpRFE0T1RraE1EQVEwZEhST0gzNk5McDI3UW92THkrSVJDSkRsMFpFUkkxTWh3NGRjUGJzV2VUbDVhbE9MQ2VpeGlzdkx3ODVPVG53OWZVMWRDbU5YbDVlSGdBMGFEdXdQLzc0QS8vUDNuMkhOWDN1N3dPL1E4SU9oQ2xEVVFSRkJGUndnVnZyK0ZhUFd1ZXhyY2RxMWY0Y3g2cTF0VzVicmFQT1ZxMWFkNjNXWFFmVktuWFZEVllSRlJBUlZBUlJRRUF3N0lUOC91QWloMGdDWVViZ2ZsMFhWK1V6M3dsV2tqdlA4MzRBd01QRFE3bE4yOVlIelpvMXc2RkRoNHJWTzNEZ1FGaFpXYUZ6NTg1YTFUQml4QWdBQmEwUVNyTnUzVHE0dXJwcWRXeFJGeTVjd05xMWE2R3ZyNDlaczJhcGZaOGhFQWdnazhsVXRpa1VDc1RFeEtCaHc0Wmx1aDhSVVUzQm9KYUkxQktMeGVqWnN5ZHUzYnFGaUlnSUpDUWtvSDM3OWpBM045ZDFhVVJFOUE0UmlVVHc4UEJBYUdnb3ZMeThHTllTdmNOU1UxTVJHaG9LVDA5UDlxaFY0K2JObXdnS0NvS1JrUkVFQWdHQ2c0TUJBSzZ1cmdBS2VyOGFHUm5oeFlzWHltQXhOemNYSjArZTFIak55TWhJSEQxNnROajJidDI2cWZTaExielc4ZVBIWVdwcXF0SW1RTnZXQnlYOVRMVU5hYXRhVWxJU3RtN2Rpci8vL2h0bVptYjQ5dHR2Tlk3Y3JWZXZIdjc1NXg4Y09uUUlabVpta012bENBNE9SbXBxS3ZyMTYxZk5sUk1SVlE4R3RVU2trVkFvaEsrdkwrenQ3WEhuemgyY1BYc1dMVnEwUU5PbVRUWDJ0aUlpb3JySHlzb0tucDZlQ0FzTGc3VzFOUndkSFNFV2l4a0VFYjBENUhJNXBGSXA0dVBqa1p5Y0RFOVBUMWhaV2VtNnJIZFNmbjQrL1AzOWxkOGJHQmlnYjkrKzZOR2pCd0RnaXkrK3dKTW5Ud0JBR1M1bVpXVmg4K2JOR3E5NTU4NGQzTGx6cDloMk56ZTNZa0Z0VEV3TWtwT1QwYWRQSDVWUnNkcTJQbmpYWldSa1lNcVVLVWhKU1VHYk5tM3c1WmRmd3RiV1Z1UHhYM3p4QmRhdlg0L3QyN2REb1ZBQUFFeE1UTkM3ZDI5ODlORkgxVlUyRVZHMVlsQkxSS1ZxMUtpUjhoUHR1M2Z2SWo0K0h1M2F0WU9wcWFtdVN5TWlvbmVFbFpVVi9QejhFQk1UZzRpSUNHUm1aa0l1bCt1NkxLSTZUeWdVd3NURUJEWTJOdkR6ODZ2V2FmenZpcDA3ZDJxMVFLNmZueC8rK3VzdnlPVnlLQlFLaUVRaWxjRUpIMzc0SVdKalk2R3ZyNDlldlhvQkFDUVNDYzZlUFZ1aCtrUWlFVXhOVGRHc1dUTk1uejVkWlRTdGs1T1Q4dXR0Y3JrY1RrNU9NREF3cU5EOUsyTEVpQkZvMWFxVlZzZWFtcHBpM3J4NXlNakkwS3IxUnBzMmJiQjc5KzZLbGtoRVZLTUlGSVVmVFJFUmFTRTZPaHAzNzk2RlFDQ0F0N2MzR2pkdXJPdVNpSWlvQXNMQ3doQWVIbzdodzRmcnVoUWlxdVhXckZtRERoMDZvR1BIanJvdWhZaUlxTm9KdEppYXpKV0JpS2hNWEYxZDBhZFBIMGdrRXR5NmRRdFhyMTVGZG5hMnJzc2lJaUlpSWlJaUlxclJHTlFTVVptSnhXTDA2TkVETFZxMFFFSkNBZ0lDQWhBYkc2dnJzb2lJaUlpSWlJaUlhaXdHdFVSVUxnS0JBTzd1N3VqVnF4ZU1qWTBSR0JpSXdNQkE1T2JtNnJvMElpSWlJaUlpSXFJYWgwRXRFVldJUkNKQnIxNjk0Tzd1anJpNE9BUUVCQ0ErUGw3WFpSRVJFUkVSRVJFUjFTZ01hb21vd3ZUMDlOQ2lSUXYwNk5FRElwRUkxNjVkdzlXclZ5R1ZTblZkR2hFUkVSRVJFUkZSamNDZ2xvZ3FqYlcxTmZyMDZRTXZMeThrSmlZaUlDQUE5Ky9maDB3bTAzVnBSRVJFUkVSRVJFVHZOSkd1Q3lDaTJrVW9GS0o1OCtabzFLZ1I3dDI3aDRpSUNNVEV4S0JWcTFad2NuTFNkWGxVaThoa01zVEV4Q0FwS1FsWldWbVF5K1c2TG9tb3pJUkNJWXlOaldGcmE0dEdqUnBCSk9KTE15SWlJaUtpdW9ydkJvaW9TcGlZbU1EUHp3K3VycTY0YytjT0FnTURFUjBkRFI4ZkgwZ2tFbDJYUnpWY1Nrb0t3c1BEWVcxdGplYk5tME1zRmtNb0ZPcTZMS0l5azh2bGtFcWxpSStQUjJCZ0lEdzhQR0JsWmFYcnNvaUlpSWlJU0FjWTFCSlJsYksxdFVYdjNyMFJIUjJOME5CUW5EMTdGcTZ1cnZEMDlJU0JnWUd1eTZNYUtDVWxCV0ZoWWZEeThvS2xwYVd1eXlHcUVLRlFDSWxFQW9sRWd0VFVWSVNHaHNMVDA1TmhMUkVSRVJGUkhjUWV0VVJVNVFRQ0FabzBhWUsrZmZ2QzJka1pVVkZST0hQbURKNDhlUUtGUXFIcjhxZ0drY2xrQ0E4UFowaEx0WktscFNXOHZMd1FIaDdPM3Q1RVJFUkVSSFVRZzFvaXFqYUdob1pvMjdZdGV2YnNDVk5UVTl5NmRRdm56NTlIU2txS3JrdWpHaUltSmdiVzF0WU1hYW5Xc3JTMGhMVzFOV0ppWW5SZENoRVJFUkVSVlRNR3RVUlU3YXlzclBEZWUrK2hYYnQyeU16TXhQbno1M0hqeGcyOGVmTkcxNlhST3k0cEtRbU9qbzY2TG9Pb1NqazZPdUxWcTFlNkxvT0lpSWlJaUtvWmU5UVNrVTRJQkFJNE96dWpmdjM2ZVBqd0lTSWpJL0g4K1hNMGF0UUlucDZlTURFeDBYV0o5QTdLeXNxQ1dDeldkUmxFVlVvc0ZpTXpNMVBYWlJBUkVSRVJVVFZqVUV0RU9xV3Zydzh2THk4MGFkSUVEeDQ4d09QSGovSHMyVE80dUxpZ2VmUG1NREl5MG5XSjlBNlJ5K1VRQ29XNkxvT29TZ21GUXNqbGNsMlhRVVJFUkVSRTFZeEJMUkc5RTR5TWpPRGo0d00zTnplRWg0Y2pPam9hVDU0OFFkT21UZUhtNWdaRFEwTmRsMGhFUkVSRVJFUkVWR1VZMUJMUk84WFUxQlR0MnJWRHMyYk5FQm9haW9pSUNEeDY5QWd1TGk1bzFxd1pqSTJOZFYwaUVSRVJFUkVSRVZHbFkxQkxSTzhrYzNOemRPellFV2xwYVlpSWlFQlVWQlNpbzZQaDdPd01kM2QzbUpxYTZycEVJaUlpSWlJaUlxSkt3NkNXaU41cEVva0V2cjYrOFBUMFJFUkVCSjQrZllvblQ1NmdZY09HY0hkM2g3bTV1YTVMSkNJaUlpSWlJaUtxTUFhMVJGUWppTVZpdEczYkZoNGVIbmo0OENHZVBIbUNtSmdZMk52Ym8yblRwckMzdDlkMWlVUkVSRVJFUkVSRTVjYWdsb2hxRkJNVEUvajQrS0I1OCthSWpvNUdkSFEwcmx5NUFuTnpjN2k1dWFGaHc0WVFDb1c2THBPSWlJaUlpSWlJcUV3WTFCSlJqV1JrWkFSUFQwKzR1N3ZqMmJObmlJeU14SzFidDNELy9uMjR1cnJDMWRVVlJrWkd1aTZUaUlpSWlJaUlpRWdyREdxSnFFWVRDb1ZvM0xneEdqZHVqSVNFQkVSR1JpSThQQndSRVJGd2RIU0VxNnNyYkcxdElSQUlkRjBxRVJFUkVSRVJFWkZHREdxSnFOYXdzN09EblowZDB0UFQ4Zmp4WXp4OStoUnhjWEVRaThWd2NYR0JzN016REEwTmRWMG1FUkVSRVJFUkVWRXhER3FKcU5ZeE56ZUh0N2MzV3JSb2dkallXRHgrL0JqMzd0MURhR2dvNnRldkR4Y1hGNDZ5SlNJaUlpSWlJcUozQ29OYUlxcTFoRUlobkoyZDRlenNqTFMwTkVSSFJ5TW1KZ2F4c2JFd05UVkZ3NFlOMGFoUkk1aVptZW02VkNJaUlpSWlJaUtxNHhqVUVsR2RJSkZJMExwMWE3UnMyUkp4Y1hHSWlZbkJnd2NQOE9EQkExaFpXY0haMlJsT1RrNHdNRERRZGFsRVJFUkVSRVJFVkFjeHFDV2lPa1VrRWlsSDJXWm1adUxaczJlSWlZbEJjSEF3UWtKQzRPRGdnSVlORzhMQndRRkNvVkRYNVJJUkVSRVJFUkZSSGNHZ2xvanFMQk1URTdpN3U4UGQzUjJwcWFtSWlZbkJzMmZQOFB6NWN3aUZRamc0T0tCQmd3WndjSENBU01SL0xvbUlpSWlJaUlpbzZqQjVJQ0lDWUdscENVdExTN1JzMlJKSlNVbUlpNHZEOCtmUEVSY1hCNkZRQ0RzN096Um8wQUNPam83UTE5ZlhkYmxFUkVSRVJFUkVWTXN3cUNVaUtrSlBUdzkyZG5hd3M3TkQ2OWF0OGVyVks4VEZ4U0V1TGc3eDhmSFEwOU5EdlhyMTRPRGdBQWNIQjVpYW11cTZaQ0lpSWlJaUlpS3FCUmpVRWhGcElCQUlZR3RyQzF0YlczaDdleU01T1ZrWjJMNTgrUkozN3R5QnViazU3TzN0NGVEZ0FCc2JHK2pwNmVtNmJDSWlJaUlpSWlLcWdSalVFaEZwUVNBUXdNYkdCalkyTnZEMjlzYWJOMi93NHNVTHZIanhBbEZSVVlpTWpJUklKSUs5dlQzczdlMWhaMmNIRXhNVFhaZE5SRVJFUkVSRVJEVUVnMW9pb25Jd016T0RtWmtaM056Y2tKZVhoOFRFUkdWd0d4Y1hCd0F3TlRWRnZYcjFVSzllUGRqYTJzTFkyRmpIVmRQYndzUERjZXpZTWZ6clgvK0N0N2QzcWNmUG56OGZBUER0dDk5VzJnSnpDb1VDMTY5Zmgxd3VoNEdCQWZ6OC9NcDhqZHpjWEJnWUdGUktQWlVoSkNRRUJ3NGN3QmRmZkFFN083c0tYVXVoVUVBZ0VCVGIvdlRwVTl5K2ZSdERodzR0OFh5cFZBcXhXRnloR29pSWlJaUlpS29ENStnU0VWV1F2cjQrNnRldmo3WnQyMkxBZ0FIbzA2Y1B2TDI5SVpGSUVCY1hoNkNnSUp3OGVSSm56cHhCY0hBdzR1TGlrSjJkcmV1eUNjRGh3NGZ4OTk5LzQrYk5tMW9kSHhRVWhLQ2dJT1RuNTFkYURWdTNic1czMzM2TDc3NzdEdWZPblN2eithOWV2Y0tubjM2S1hidDJRUzZYVjFwZEZmSEhIMy9nOXUzYitQbm5ueXQwblV1WExtSGN1SEY0K2ZLbHl2YmMzRnpNbWpVTFAvLzhNNjVjdWFMeC9CczNibURVcUZINDU1OS9LbFFIRVJIVlh2SHg4VWhNVE5SMUdUb1RHaHFLcEtTa2NwOS84K1pOWEx4NHNVem5wS1dsYVhYY3JsMjd0SDZOQmdENzl1MURXRmlZMm4ySmlZbll2MzgvNHVQanRiclczYnQzRVJzYnEvVzl5eU1uSndlLy9QSUxkdTdjQ2FsVVdxWDNJcUthZ3lOcWlZZ3FtVVFpZ1VRaVFkT21UYUZRS1BENjlXc2tKaVlpTVRFUk1URXhpSTZPQmxBdzR0YmEybHI1SlpGSTJPTzJHcjE4K1JMWHJsMkRpWWtKUm93WW9aTWFUcDgralNOSGpnQW9XTWp1MHFWTDhQYjJSdi8rL2JXK1JtUmtKRjYvZm8xOSsvYmg5dTNibUR0M0xod2RIUUVBZ3dZTnFsQjlodzhmaHI2K2ZwblArK3l6ejNEOStuVmN2WG9WRVJFUmNIZDNMOWY5YjkrK2pkallXTXliTncvcjE2OVhMdDVuWUdDQWlSTW5ZdG15WlZpN2RpMmFOMjhPR3hzYmxYTmZ2SGlCbFN0WFFpcVY0dnIxNjJqWHJsMng2MHVsMGtvUHQwMU1UTXIxbkJFUjFSVUtoVUxYSmFnWVBYbzBuSnljc0hQbnpsS1AvZnZ2djVHU2tsSXA5eDB5WkVpbFhLY29oVUtCeE1SRVpHUmtJQ01qQTIvZXZFRmFXaHJTMDlPUmxaV0ZNV1BHRkR2bml5Kyt3Smd4WXpCeTVNZ3kzeTgvUHg4N2R1ekF5NWN2NGVQakF3c0xpMUxQdVh6NU1sYXRXb1hwMDZlalo4K2VKUjY3Yjk4K0RCNDhHTzNidHkvMXVwR1JrZGkxYXhlR0RoMEtUMDlQdGZmZHVYTW4zTjNkbGErVE5KSEw1Vml4WWdXTWpJeXdZOGNPNWN5ZVI0OGU0ZUhEaDZYV29zM3JPSVZDZ1RWcjF1RGl4WXNRQ29WbzNicTFWck83aUtqMlkxQkxSRlNGQkFJQkxDMHRZV2xwaVdiTm1pRS9QeDhwS1NsSVRrNUdjbkl5RWhNVDhlelpNd0NBVUNpRWxaV1ZNcmkxdExSa3U0UXFkT0RBQVNnVUNnd1pNZ1FTaWFUYTczLzkrbldzWDc4ZUFQRHh4eC9EM3Q0ZWE5ZXV4WVlORzJCcGFZbE9uVHBwZFoyT0hUdGkvZnIxV0x4NE1SNCtmSWhKa3liaHE2KytRcGN1WFpDUmtWR2hHdFc5bWY3c3M4KzBDamNMUDNTWU4yK2VWcy92MTE5L1hTelFuVHAxS3A0K2ZZb0hEeDVneFlvVldMUm9rZkxOVW84ZVBYRGh3Z1VFQmdaaTNicDErTzY3NzVUblNhVlN6SnMzRDFLcEZENCtQcGd5WllyYWUwNmNPQkVKQ1FtbDFsWVdjK2ZPUlk4ZVBTcjFta1JFdFlXK3ZyN1dveW5mUmIvLy9qc2lJaUlxNVZwRmc5cXhZOGRXNkZyanhvMURwMDZka0orZmozSGp4aUVuSjBlNVQwOVBEeEtKQkJZV0ZoZzhlSENsdnViUjA5UER1SEhqTUcvZVBPemV2UnZUcGswcjlaeTJiZHZDdzhNRDMzLy9QWjQ4ZVlKeDQ4YXBiWEZVVmdFQkFSQUlCUGpnZ3cvVTdyOTgrVEtzcmEyMUNrT3ZYTG1DcEtRa0xGaXdRS1cybXpkdjRwZGZmaW4xZkcyQzJpMWJ0dURpeFlzWU9IQWc3dDI3aDBXTEZtSE5talZ3Y1hFcDlWd2lxdDBZMUJJUlZTTTlQVDNsb21TRk1qSXlsTUZ0Y25JeUhqNThxQXpJREEwTllXRmhBVXRMUzFoWVdNREN3Z0ppc2JoU1h0RFdaWW1KaVFnSUNJQkVJc0h3NGNOVjltbnpabW5DaEFrYWZ3YUxGaTJDazVOVGllZWZPblVLNjlldlIzNStQdnIwNllNeFk4WkFJQkFnT1RrWnUzZnZ4cElsUy9EbGwxK2lWNjllV2owZVYxZFhiTnk0RWQ5OTl4MkNnNE94ZVBGaUxGbXlST1YrWmVsaDI3dDNiNDM3bmoxN1ZxYldEK25wNlVoUFR5LzF1S0p2S2d1SlJDTE1temNQRXlaTXdJMGJOM0RqeGcxMDdOaFJ1WC95NU1tNGZmczJuajE3aHBTVUZGaFpXUUVBVnE5ZWpkallXRFJzMkJBTEZ5NkVVQ2pVdXQ2SzRtaGFJaUxOSEIwZGEzU2JnUTBiTnBTNGYvTGt5VWhPVHNhK2Zmdks5THVub2xQc0N6K1lGUXFGK082Nzd5QVNpWkNRa0lBVksxWmd3NFlOY0hOeksvZTE3OTY5VytKK1EwTkRPRHM3dzhiR3BzUmpqWXlNMEt4Wk01aVltR0RwMHFWWXNXSUZEaDQ4Q0FzTEN3d2RPbFRqaDh0NWVYbHEyd0tZbXBwQ0lCRGc5T25UQUlBTEZ5N0F3Y0VCSVNFaENBa0pBUUE0T3p1amVmUG1pSTJOeFlNSEQ5Q3NXVFBsVEthaTdPenMwTFZyVitYM0J3OGVoSnViRzdwMDZRS0ZRb0hBd0VENCt2b3E5NTg5ZTFadHJiLzk5bHVwUWE1Q29jREdqUnR4NHNRSmRPM2FGVk9tVEVGU1VoS21UNStPbVRObll1blNwZVdlaVVSRXRRT0RXaUlpSFRNMU5ZV3BxU2thTm13SW9HQzZWV3BxS2xKVFUvSDY5V3VrcHFhcWhMY2lrVWdaMmtva0VwaVptY0hjM0J5R2hvYTZmQmcxeXA0OWV5Q1R5VEJ5NUVpWW1KZ0FLT2huNnV2cnE5V2JwY0lGNDlUSnpjMHQ5ZDYvL3ZvckFLQlBuejc0NnF1dmxLSHZmLzd6SDhqbGN1emR1eGNyVnF6QXMyZlA4T21ubjJvVnpJdkZZaXhidGd5Yk5tMUNjbkt5eG1tQ1lXRmhLbE1DRlFvRndzUEQxVTRUTE1uYmIxS1dMMStPN094c0xGcTBTT001UzVZc1FVWkdCcFl2WDY3MWZlenM3REJqeGd6azVlV3BoTFFBNE9EZ2dGV3JWcUZaczJZcWk3djl2Ly8zLy9ENjlXdk1tVE9ueElYRTl1N2RxM1VkcFJrMmJCalMwdElxYlpFNUlxTGFxRldyVnZEMzkwZGtaR1NGd3NOM1VXSmlJaDQ5ZW9SLy8vdmZaZjZBVUZQd1Z4NCtQajRBb1BhMVEyQmdJQllzV0ZCcyt5Ky8vRklzWUN6OGtQZXJyNzdTNnI2bEJaVE96czdZdG0wYmdJTFhzblBuem9XWGx4Zit5THFSNVFBQUlBQkpSRUZVOWE5L0lUMDlIY09HRFZONzNzbVRKM0h5NU1saTI0OGNPUUtKUklLMWE5Y3F0MG1sVXBYdkJ3OGVqT2JObStQVXFWTUFnSWNQSDZwdFhkQytmWHRsVUh2bHloVkVSVVZoOWVyVkVBZ0V1SGp4SXBZdFc0WVJJMFpVZUtaYlJrWUd2di8rZXdRR0JxSnIxNjZZTzNjdUJBSUI2dFdyaDlXclYrT3JyNzdDVjE5OWhXblRwcFg0b1RrUjFXNThOMEZFOUk0UkNvWEZSdDNLNVhLa3A2Y3JnOXZYcjEvanlaTW5LbFBRRFF3TVlHNXVyZ3h1Qy85clltTENFYmhGUkVWRklTQWdBUFhyMThlQUFRTUFGUFJDWGJod0lWeGRYWEhtekJtTmI3QUtYelNYZFlRcUFLU2twR0QxNnRYS2hhMysvZTkvWS96NDhjVitOcU5IajRhcHFTbTJidDJLL2Z2M0l6bzZHdE9uVDRldHJXMnA5eEFLaGZqODg4OGhsOHNoRUFnd2UvWnNBQVdqUE9WeU9UWnQyZ1IvZjM5OCtPR0hHRGR1SEFCZ3g0NGRPSGp3SVByMjdZdEpreWJCMk5nWXk1WXRVNTZucmFDZ29GSmJMZHk1YzBlcjBiV2FSalgvOXR0dld0Y0RBSFBtekNtMmJmdjI3VlhTQzdydy8wV09xQ1VpMHF4cDA2Wm8xcXdaenAwN0J3c0xDOVNyVjAvWEpaV1pwZzkwejU4L0R3RHc4UEFvOVVQZjBtYmVWTFhQUC84Y1ptWm1BSUJseTVhaFc3ZHV5cFpMOSs3ZFV3bEdmL2poaDJMbkh6aHdBRUZCUVZpK2ZEbU1qSXkwdW1maGNhOWV2WUtOalkxS213SlRVMVBNblR1MzJEbkxsaTFEKy9idDFjNHdLdXhiRHhTMEduaTcvMjVoOEN1VlN2SG5uMytpUzVjdW1EZHZYckhyZlBEQkI4cmYzVGs1T2RpMmJSczZkZXFFVnExYVFhRlFZTy9ldmJDMHRNU0hIMzZJRXlkT2FQVlkxYmwvL3o1V3JseUpseTlmWXNpUUlaZzRjYUxLYTBCSFIwZHMyTEFCOCtmUHg4cVZLM0h6NWsxTW5qd1pscGFXNWI0bkVkVk1ER3FKaUdvQW9WQ283SFhidUhGakFBVWpJVE16TS9IbXpSdWtwNmNyL3hzZkg0OG5UNTRvejlYVDA0T0ppWWx5NU83YlgzVnBKSzVDb2NCUFAvMEVoVUtCaVJNbktrYy9GbzRDNmR5NWM1Vk1rNzkyN1JwKytPRUhwS1dsd2NEQUFGT25Uc1gvL2QvL2FUeCsyTEJocUYrL1ByNy8vbnZjdkhrVDQ4ZVB4NmVmZm9vUFB2aEE1VVY5Wm1ZbVZxNWNpZjc5KzZOdDI3Yks3WVdQb1hDUmp0VFVWQ3hac2dUMzd0MkRtWm1aeW1qYlhyMTY0Y3FWS3poOStqUkNRa0l3ZS9ac3RRdHZ2UzBnSUFBSER4NVVxUVVvdVhWRTRkUkZkY2NVWGNTbEtsZFoxclNJemZidDJ4RWZINC9CZ3dlalJZc1daYjZ1VENZRGdESUgrRVJFZFUzUG5qM3grKysvNDdmZmZrUGJ0bTNoNHVJQ1cxdGJuZjc3bVpxYWlrMmJObW5jYjI1dWp2Lzg1ejhBU20rUjlPMjMzNVo2djhvY1FWdFVmSHk4c3YzQTgrZlBBUlQweEM5Y3lMWXc5T3ZRb1lQeUErQmx5NWFoY2VQR3l2N3FlWGw1S2tHdGw1ZFhzZnNVdm41cTNicDFtVDc4VEVoSXdNU0pFOUdoUXdkTW16Wk4rUnBVSkJLcDdlKytiTmt5MUs5ZnY5VGU3L3I2K2hwNzd4NDZkQWpaMmRuNCtPT1AxYjdHazh2bHlzZFR1RERhMUtsVDhlelpNL3p6eno5NDl1d1o1czZkcXpKRHAvRDVmSnU2aGViZXZIbURYYnQyNGVUSmt6QXlNc0tjT1hQdzNudnZxVDNmMnRvYVAvNzRJelp1M0lqVHAwL2o1czJiR0Q1OE9BWVBIcXdTVEJOUjdjYWdsb2lvaGhJSUJNcXcxZDdlWG1WZmJtNnVNcnlWU3FYSzFYK2ZQMzllckJlb1VDaUVxYWtwVEV4TVlHUmtCR05qWXhnWkdhbjgyZGpZdUVwR0lWYTNvMGVQSWl3c0RINStmdkR6ODBOZVhoNnVYNytPaUlnSTFLOWZIeU5HaktqVSs4WEh4MlBIamgyNGZQa3lnSUlSTlBQbno5ZHFvWWdPSFRwZzgrYk5XTHAwS1NJakk3Rng0MGFjT1hNR0gzMzBFYnAwNlFJOVBUMWN1SEFCMTY1ZHc3VnIxL0QrKys5ajRzU0p4VjdJWDdod0FSczNia1I2ZWpvY0hSMlZiM29LT1RzNzQ2ZWZmc0tTSlVzUUhCeU1HVE5tWU55NGNSZzJiRmlKSTdIVDA5UFZCcXJhaEt6YUJyR1YrVWEycENtRXFhbXBPSDM2Tk5MVDAzSGx5aFc0dXJwaTZOQ2g2TkdqaDlhdERBcURXbzZvSlNJcW1iR3hNVDcrK0dNRUJRVWhNREFRTjIvZTFPcThEaDA2Rkd1QlUxbWtVaW1PSFR1bWNiK2RuWjB5cUFXQVVhTkc0Wk5QUGdFQUpDVWw0ZU9QUDhaMzMzMEhQejgvNVRIeDhmRVlQWG8wVnF4WWdkYXRXd01BZnYzMVYrelpzNmRLSGdNQVBIandRR1hxUDZBNkc2WG93cHNWOGZMbHkzSzlOclMxdFVYUG5qMXg0c1FKUEg3OEdJc1hMNjdTVWRXRnIvTjY5T2lCSmsyYXFEMUdMcGNyZjNkblpHUkFvVkJnenB3NTBOZlhSMTVlSHRxMWExY3NLSjQ0Y2FKVzl6OTI3QmoyN05tRE4yL2VvSFhyMWdnT0RzYnk1Y3UxYWdIVnFWTW5SRVpHWXZmdTNUaDA2QkNXTDE5ZTVqWlZSRlF6TWFnbElxcUZEQXdNaXJWUEtDU1R5WlRCYmRHdnJLd3NwS1dsSVRzN1crMm9Rd01EQXhnWkdjSFEwQkFHQmdZcVgvcjYrbXEzaVVTaWR5cmdQWGZ1SElDQ1ZYdjc5T21qOGpnLy8venpTZ3ZaM3J4NWc3MTc5OExmM3g4eW1RejYrdm9RQ0FUSXljbFJXZVJMR3pLWkRPN3U3b2lJaUVCMGREU1dMRmtDUjBkSGpCa3pCdjM3OTRkSUpNSzZkZXR3NXN3WjNMbHpCM1BteklHbnB5Y3lNakt3WXNVSzNMaHhBd0RnN2UyTkJRc1d3TnpjSEFBd2ZmcDBBTUNQUC80SU16TXpMRisrSE92WHI4ZXBVNmV3ZGV0VzNMdDNEd3NXTE5BNHdtbjQ4T0VxQzdFTkdqUUlHUmtaSllhclE0Y09SWHA2ZXBXTkpDb3ZTMHRMN04yN0YyZk9uTUhodzRjUkhSMk5sU3RYWXZ2MjdSZzhlREFHREJoUTZraVd5bTU5a0pPVGc3Ly8vcnRTcmxXYXBLU2thcmtQRVZFaFBUMDlkT2pRQWQ3ZTNuank1QW5TMHRJMHpuZ29WSlh0QXB5Y25GUm1kdFJVUFh2MlZNNm1XYmR1SFU2ZVBJbU5HemNxK3dFSEJnWlcrQjdaMmRtSWlZbUJUQ2JUcW85cVlTOVpvT0RuUG1YS0ZOamIyMlByMXExWXNtUUoxcTlmWCtHYU5OSFgxOGUyYmR2dzRzVUxMRnk0RUJNbVRGRDVzRnFoVUVDaFVDaC9kMCtkT2xYWkJtclRwazI0Y09FQ3Z2amlpMkxYMWZSMzVZOC8vbEFKL0hOemN5RVFDREJqeGd6MDdkc1hmLzMxbDlhMU4yL2VIRFkyTmpoMDZCQWVQSGdBRHc4UHJjOGxvcHFOUVMwUlVSMGpFb2tna1VnMFRoRlRLQlRJeWNsQmRuWTJzck96a1pXVnBmTG4zTnhjU0tWUzVPYm1JamMzVjZWUHJqb0NnUUJDb1JBaWtVampmL1gwOUNBUUNEUitGZTZ2cUpZdFd5STJOaFptWm1ZUWk4VklUVTFGV2xvYXVuZnZqalp0MmdBb0dDV2lyazlhVVJNbVRGQmJ6N1JwMDlDcVZTdjg4c3N2OFBmM0J3QzR1N3RqNXN5WldMQmdBZUxqNDh0Vjk2Ky8vb3BMbHk1aDkrN2RpSTJOUlh4OHZESTRmUC85OTlHd1lVTjg4ODAzU0VoSXdJd1pNN0I2OVdwNGVIamcxYXRYRUFnRStPaWpqekI2OUdpVjBEd3NMRXpsSG5wNmVwZytmVHJNemMyeGYvOStHQmtadlRQVCtFZVBIbDJ1ODZ5c3JOVDIxbFBIMk5oWUdjcGV1SEFCdi8zMm0zSkU5UDc5K3pGdzRFQU1HelpNN2Y4M01wbE1HVEJVVmxDYm01dXJiQ2RCUkZSYkdSc2IxNW9BNnRXclZ5b3pSaElURTh0MGZua1hqK3JidHk5bXpKaWhzaTAzTjFmNVlWOStmajVrTWxtbExYWVpIUjBObVV3R1cxdGJEQjQ4V09OeEowNmNRRUpDZ3RvUE9vY05Hd1piVzF1NHVMZ2dQejhmZi83NXA4YnJQSG55Uk8xaVlrQkJiMXFnWUpiUDA2ZFAxUjVqYkd3TXNWaU0wTkJRTEZ5NEVCczJiRkF1SlB2MmJCaERRME1ZR2hvaUpDUUVmL3p4QitiT25hdDJqUUJOSHhxOC9ScGgyTEJoNk5ldm43SWZjSjgrZlRRK1RrM0sreHFJaUdvdUJyVkVSS1JDSUJBb1d4OW9ReTZYSXpjM0YzbDVlY3J3dHZCN21Vd0d1Vnl1OGIrRlFXOStmcjV5VkVQaGw3cHRGaFlXRlhwc2t5Wk53cVJKa3dBVVRIY2ZPM1lzeEdLeGNodFFNRTJ1dEtuNWNYRnhhcmRuWldVQkFNYU5HNGVRa0JBTUdEQkEyVmQyOSs3ZEZhcTlXN2R1Nk5xMUs2NWR1NGFuVDUrcTlKbjE4UERBdW5Yck1IZnVYRmhZV01ETHl3c0NnUUJUcGt4QlptYW1Tdi9hMG93ZE94Wk9UazdLUlVYS2F0V3FWUnIzRlQ0L3BTbGN6S3hRZVFQdTNOemNZdGNzYllTM1NDUkNuejU5MEt0WEw1dy9meDU3OSs1RmZIdzhEaDQ4aVBidDI2dnRYMXYwdzRyS0Ntck56TXpVTHA1U0ZjTEN3aEFlSGw0dDl5SWlxcTNXclZ0WG9mUExPMkxZeXNxcTJMYXpaODhxKzhLdlhMa1NqUnMzeHZ6NTh5dFVYNkdYTDE4Q0FOemMzRlJtMXJ6dDNMbHpNRFEwMUJnUWQrdldEVURCNytxU25ydVFrQkNFaElTbzNWY1kxSjQvZjE2NW1KczY5ZXJWdzlkZmY0MEZDeFpnMWFwVitPYWJid0NvN3krZm5KeU01Y3VYbzFldlh1amV2YnZHYTJwREtCUXFRMW9pSW0weHFDVWlvZ29SQ29Vd05qYUdzYkZ4bGQrcnNIVkJaVmkvZmoya1VpbG16cHlwOGliSHljbXB3bFB6VFV4TXNIMzc5a29aQlZ5VVFDQkE1ODZkMGJsejUyTDdIQjBkc1c3ZE9tUmxaU252Vzk1UlNpV042aWx0YW1wWnB2VnA4dlppWnRyK1BPN2Z2NCtmZi80WmtaR1JNRFEweE1DQkF6VmVzelI2ZW5ybzNiczMzbnZ2UGZ6MTExOUlTRWpRdU1oWTBVQ1lQV3FKaU9vbVRUMXF0VlZaclJka01oa09IVG9FS3lzcnBLU2tvR2ZQbnRpN2R5ODJiOTZzN0pWNzQ4WU5sUUR4eVpNbnVIanhJb0NDUHJjbEtmeGd6OVhWdGNUak1qSXlTZ3dwQXdNRFlXTmpneVpObWhUN1BSOGNISXhaczJiaHZmZmV3NXc1YzBxOER3QjA3ZHExMk9qZXQxc1crUG41WWVEQWdmRDM5OGZ4NDhjeGFOQWc1T1hsQWZqZjcrNjB0RFRNbVRNSDZlbnBhTlNvRWJadDI0YVhMMS9pMWF0WCtQSEhIMHV0b3lUbEdURTllUEJnVEo0OHVVTDNKYUthaDBFdEVSSFZPUUVCQWJoNjlTcmF0Mjlmcm1sbzJxanNrRlliUlZ0YTdOcTFDL3YyN1N2MW5OTGVPQlI5OHlTWHk2RlFLRXFjUHFsTmo5cktGaGNYaDIzYnR1SDY5ZXNRQ0FUbzA2Y1B4bzRkQzJ0cjZ3cGZXeWdVb20vZnZpcmJrcE9UY2ZueVpWeThlQkVMRml4UUdhWDdyclNMSUNLaXVzbmYzeC94OGZINDVKTlA4T3V2djZKZHUzYXd0YlhGeG8wYllXZG5Cd0RZc0dHRHlqbVhMbDNDcFV1WFNyMjJRcUZROXI3MzhmRXA4VmlwVkZyaVFtSGJ0MjlIWm1abXNkY3ErZm41Mkx4NU04UmlzZGFMZGxsYlc4UEx5NnZVNDhhUEg0K2dvQ0FFQkFSZzRNQ0J5ZzlhQzM5M3A2ZW40OG1USndBS2V1czZPRGpBM3Q0ZXZyNitLcS9yeXR1bW9sV3JWdWpTcFl0V3gvNzAwMC9sdWdjUjFYd01hb21JcUU1NTh1UUpObXpZQUZOVFU1WFJGdG5aMlhqeDRnVWFOMjVjNmZjY08zWnNwVnlucE5FMk9UazVVQ2dVeXBZVjV1Ym1jSFIwVkh2czY5ZXZsZjFQSlJKSnFRdGxGYjBIb0Q2TVBIcjBhS21qYlgvLy9YZXQ3cU10dVZ5T3paczM0K1RKazVETDVXalZxaFVtVHB5b2NXWG5pbmoxNmhXdVhMbUN5NWN2SXl3c1RQbFlCUUtCeW9oYVEwUERTcjgzRVJHOSt4WXNXS0RyRWhBZkg0OWR1M2JCdzhNRFBqNCsrUFhYWHdFVTlFYnQzTGt6cEZJcERBME4wYXRYTCtYcmhkNjllMlBNbURFWU9YSWtBQ0EyTmhaMzc5NVYrNkZzVUZBUWtwS1NZR2RuQjA5UFQ0MTF5T1Z5WkdSa0tCY3dmVnRjWEJ4aVltTFU5cmc5ZXZRb25qNTlpaGt6WnNEUzBoSkFRWkI4NE1BQnJGcTFDbUt4dUd4UFNoSEd4c1pZdW5RcDdPM3RvYWVucDN4ZFUvaTd1MEdEQnRpMGFSUHExNit2N0dPcmpxYTFESzVkdTFaaTRPM2k0b0lQUHZoQXExb1oxQkxWWFF4cWlZaW96a2hKU2NHQ0JRdVFrNU9ENXMyYjQ5Q2hRNGlOalVWc2JDd1NFeFBScEVrVGJOcTBDZjM2OVZOT2g5T1ducDRlQWdJQzFPNHJyZWR0WmJoKy9UcldyMStQL3YzN1k5eTRjUmc2ZENpR0RoMnF0cFpwMDZZcHZ6YzFOY1c2ZGV1MDZ2K2JscFlHQU1xcGpGT25UbFgyd0N1UGlrN3p6TXJLd29rVEp3QUEzMzc3YmJuNzZtcnkvUGx6WEwxNkZWZXZYc1hEaHcrVjRheWhvU0hhdDIrUExsMjZ3TUxDQXMrZlAxZWV3eEcxUkVSMVUrR0Nvb1VTRXhNeGUvYnNhcTNoNWN1WHlNbkp3ZVRKazR1OWpqRXhNWUdKaVlteXI2c21UazVPYXZ2bHl1Vnk3TnExQzBEQklsa2x6UndxbkQyamFlSGFLMWV1QUNob1dWQlVmSHc4ZnZubEY3UnAwMFpsTm90WUxFWlVWQlRXcmwyTGhRc1hsbGgvYVJvMWFxVDhjM1oyTm9EL0JiVUNnUUJObXpaVk9UNHJLd3RSVVZFcTUvWG8wVVB0dGVQajQ3VWFtVXhFVkJJR3RVUkVWR2M4ZVBBQUNRa0pBRlFYcDlEVDA0T2pveU44ZlgxVmp0ZDJZUTl0ZzloVHAwNlZPY2pMemMzRnYvNzFyMUtQQ3d3TWhGUXExYmpRR1ZBd2tuYisvUGx3ZDNmSFAvLzhBNkFnZEowM2J4NVdyMTVkYXAvaDVPUmtBRkNHdXMrZlA2LzBWZ1psR1gyY241K3YvUE9PSFR1d1k4ZU9VcytwVjY4ZXZ2LytlN1g3RkFvRkhqNThpT3ZYcitQNjlldUlpWWxSN2pNeE1ZR3ZyeSs2ZE9tQzl1M2JxNHljTFJ5Um82K3ZyNU9XRjBSRXBIczJOallxcnh1RVFtRzExK0RqNDRQLy92ZS9hTmFzR1VKRFF5djEybnYyN01Iang0L2g1T1JVNnV1U3d0Y0w2aFk2QXdwR3lGcFpXYW1NeXBYSlpGaStmRGtNREF3d2MrWk1sZVBidEdtRC92Mzc0K1RKa3poOStuU3hsa1RsVmZoaGMrSG80clMwTkVSRlJlSHg0OGVJaW9yQ28wZVBFQmNYQjRWQ1VXazloSW1JU3NPZ2xvaUk2Z3gzZDNjNE96dWpVYU5HY0haMlJzT0dEZEd3WVVNMGFOQkE3UlEvYlYrVWw3ZFhXV1hKejg5WEJxK2FScFVtSmlaaTFxeFp5TXZMdyt6WnM1V2piV2ZObW9WSmt5Ymh5eSsveE5LbFM1WFRETldKajQ4SEFEZzRPQUQ0WHl1RFk4ZU9ZZE9tVFdqVnFoVVdMMTZzY2JyZ3FWT244Tk5QUDBFdWwydGNIS084bzQrMVBVOHVsNnQ4bjVPVGcrRGdZTnk0Y1FOQlFVRklTVWxSN2hPTHhmRHo4MFBYcmwzUnRtMWJqUXVGRlFhMWhXLzBpSWlJdEtYcHc4T3lzclMweElRSkU3U2VXbDhXNTg2ZHc3NTkrMkJnWUlBNWMrYVV1bkJtWVIvYkJnMGFGTnNYR3h1TDZPaG85Ty9mWC9uaFptWm1KcFl2WDQ2SER4OWk4ZUxGeWg3emVYbDVTRXRMUTFwYUd0cTBhWU9BZ0FCczNyd1pQajQrc0xlM1YxN3oyTEZqT0hic1dKa2YxNk5IandCQTJhTGgrUEhqMkx0M0x3d05EZUhtNWdaZlgxK01HalVLYm01dUd0dEpFUkZWTmdhMVJFUlVaMWhiVzJQYnRtMjZMcVBTaFllSDQ4MmJOeEFLaFNvclRoZUtqbzdHZ2dVTGtKR1JnZFdyVjZ2MGpITnljc0xVcVZPeGF0VXFUSjA2RllzV0xZS0xpNHZhK3hTK29YbDdwUEhnd1lQeC9QbHpuRGh4QWw5Ly9UV1dMbDJxTXQxUkpwTmgyN1p0T0hyMEtFUWlFZWJNbWFOeDJtQkppNUc5VFNxVkt2dmJsZVU4QUhqOCtERjI3TmlCa0pBUWxSNnpZckVZSFR0MlJOZXVYZEdtVFpzU0YwNHJsSldWQlFDbGprZ21JcUxxcDgySHFiR3hzVm9kVi9pN1pzK2VQZGl6WjQvS1BrMDlhbWZObWxYaU5jK2ZQMS9xZmJYaDZPaUlDUk1tVk1xMWlqcCsvRGcyYmRvRVBUMDl6SjA3dDFocmdNV0xGeU1uSndkV1ZsWXdOVFZGYW1vcS92NzdieGdhR3FyOThQaml4WXNBZ002ZE95dTM3ZHUzRDRHQmdkRFgxOGZXclZ2eHd3OC9JQ01qUS9sQmFGRjVlWGxZdVhJbDFxeFpvd3g2UFQwOWk3MytlWHVXemVIRGg1R1VsQVFIQndlWW1aa2hLU2tKQnc4ZWhFZ2tRck5telFBQS9mdjNoNStmSDVvMGFhSXlJdnJ0dnh1bC9WM3AzYnMzUm8wYWhVOCsrVVJsZTNrRFpTS3FXeGpVRWhFUm9TQk1mUFRva1VvUHNwb2lNREFRUU1GcXdtOHZzbkh5NUVsczNyd1pBb0VBeTVjdkwvWUdDeWhZWk9URml4Zll1M2N2cGt5WmdyRmp4MkxvMEtIRnB2RVhUcU4wZDNjdmRvM0preWNqTnpjWHAwK2Z4dmp4NC9INTU1K2phOWV1dUgvL1B0YXZYNCtuVDUraVhyMTZtRFZyRmxxMmJGbFpENzNjTEN3c2NPdldMZVRuNXl2RDJXN2R1cUYxNjlaYWhiTkZGWTQwMWpURms0aUlkRWZkZ2xVVk5YRGdRQXdhTktqTTV4MC9maHorL3Y0cTI4cjZRV04xZXZ6NE1YNysrV2NZR3h0ajNyeDVhTisrZmJGakRBME5jZTNhTlpWMlJBNE9Edmp2Zi84TEd4dWJZc2VmUDM4ZVlyRllwWjl2djM3OThNOC8vOERLeWdwV1ZsYXd0TFNFaFlVRkxDMHRJWkZJSUpGSVlHRmhBUXNMQzZ4ZXZSb1hMbHpBcVZPbmxQMTIzZHpjOE9HSEg2cmM1KzJnTmljbnAxaElhbWhvaUNsVHBpaG5FMWxiV3l0SDh4WlZ0TGUvdHR6YzNJcHRhOU9tRGQ1Nzd6MnR6bCsxYWxXWjcwbEV0UU9EV2lJaXFwTlNVbElRR1JtSnNMQXdoSVdGNGVIRGg4ak56Y1grL2Z0MVhWcVpLQlFLWExod0FRRFFwVXNYNWZha3BDVDg5Tk5QdUg3OU9zek16TEI0OFdKNGVYbHB2TTdvMGFNaGs4bHc0TUFCYk5teUJaY3VYY0pubjMybURGV1RrcElRRlJVRmtVaWtkcVZuUFQwOXpKZ3hBMjV1YnRpNGNTTysrKzQ3dUxpNDRQSGp4d0NBOTk5L0g1TW1UU3B4RmVYcVpHVmxoYzgrK3d4T1RrNWFqNXpWNU9yVnF3Q2dOZ1FuSWlMZDB0UnFwN3c2ZHV3SUx5OHZyZnZZRjlXeVpVdWtwcVpXYWoyYUNBU0NDdmRPZDNGeHdieDU4OUMwYVZPVlZnTkZ6Wm8xQzdObXpVSk9UZzd5OHZLZ3A2ZFg0dS82aFFzWElpNHVUdVgzcnFPakk3WnMyYUpWVFJNblRrU0RCZzNRcTFjdkFNQ3laY3ZVMXJaNzkyNlltcG9xdng4eVpBZzZkKzZNbkp3Y3lHUXlpRVFpT0RrNWFmVzZwTFFGMkxUUnRtMWJkT3JVQ1gzNjlOSHErTURBUURScDBxVEM5eVdpbW9kQkxSRVIxUm1IRGgxQ2VIZzRJaU1qa1pTVXBMTFB3c0lDN2RxMUt6WWk5VjEzOSs1ZEpDVWxRU0FRS0tjWS92SEhIOWk2ZFN1eXM3UGg2T2lJSlV1V2FQV0djdHk0Y2JDeXNzS1dMVnNRRVJHQnI3LytHbXZYcm9XSGh3ZE9uejROb0dEVWJ0RTNQa1hKNVhKWVcxdWpZY09HZVB6NHNUS2tyVmV2SGp3OVBWVkcyMVFHaFVKUm9mT0hEUnVtMVQxU1UxTWhGb3VMTFFTWG5KeU1nd2NQNHU3ZHV3Q2dmTk5JUkVTMTE2SkZpOHA5YnJkdTNkQ3RXN2RLckVZelQwOVAvUG5ubjZVZVY5cUkzcUlmQXBmRTBOQlFaYUZOVFZ4ZFhlSHE2cXJWTmRXeHRMVEVxRkdqbE4rM2E5ZE83WEZ2OTVRMU1UR0JzN056dWU5YlVjdVhMeS9UOFFzWExxeWlTb2pvWGNlZ2xvaUk2b3diTjI0b3ArL2IyZG5CMjlzYkxWdTJoS2VuSityWHIxL3MrTXBlSkt5MFZaTExvN0MzWFlzV0xaUlQ5NW8yYlFvOVBUMzA3TmtUVTZkT0xkTW8xc0dEQjhQTnpRMC8vdmdqSmt5WUFBOFBEMGlsVXVWMHdYNzkrcWtjbjVhV2hudjM3aUV3TUJCQlFVRklTMHNEQURnN082Tjc5KzY0ZXZVcW9xS2lzR2JOR3Z6d3d3OXdkWFZGcTFhdDBLUkpFN2k0dU1EUjBWR3JOM1l5bVF5dlhyMkNSQ0pSOW9LOWRlc1dBS2owM0swS1k4ZU9SVVpHQmtRaUVZeU1qQ0FTaVpDWGw0ZU1qQXpsTVlNSEQ0YUhoMGVWMWtGRVJFUkVSTFViZzFvaUlxb3poZzBiaHQ2OWU4UGIyMXVyMVh1MW5kWVlHeHVyMVhFTkdqUW84eFJFaFVLQnVMZzR0ZnR5YzNOeCtmSmxBRkFab2VQdTdvNmRPM2VxN2JPbURVOVBUNVZGMTdadDJ3YXBWSW9HRFJxZ1U2ZE9PSDM2Tk83ZXZZdEhqeDRoTmpaV09iSlZYMThmWGJwMFFkKytmZEcyYlZzSUJBS01IRGtTb2FHaHVIanhJcTVldllwSGp4NHBGeVVySkpGSXNHelpNclg5M0lvKzFzSVJOQUtCUUJtV0FvQzN0M2U1SHFjMkJBSUJYRnhjY1AvK2ZjaGtNa2lsVXBYOVRrNU9HRDU4T1ByMjdWdGxOUkFSRVJFUlVkM0FvSmFJaU9vTWRhc1BsMlRuenAxYUhhZnR5TnN0VzdZVW16NWZtdHpjWEkwamNVVWlFZWJObTRjTEZ5Nm9ySjRNb053aHJUcDkrL2JGdVhQbk1HblNKQWlGUXVUazVDaEg4a29rRXJSdTNScSt2cjd3OWZWVjJ6ckN5OHNMWGw1ZW1ESmxDcUtqbzNIdjNqMkVob1lpT2pvYUwxKytSSU1HRFVvTWFZR0NLWXMyTmpaSVRrNkdRcUZBWGw0ZVRFeE00TzN0amYvKzk3K1Y5bGpWK2VhYmJ5Q1ZTcEdYbHdlNVhJNzgvSHlJUkNKWVdWbEJJcEZVNmIySmlJaUlpS2p1WUZCTFJFVDBsaGt6WnBTcG4rck1tVE5MSENrN2J0dzRBQ2pYZ2xVaWtRaFRwa3hSdTA5UFR3L3QyN2RYdXdwemFjcXl5clM3dXpzMmJ0eW83TzNXdjM5L21KbVp3ZDNkWFczTENFMEVBZ0dhTkdtQ0prMmFZTWlRSVFBS2d1amMzRnl0emk5YzZFMmhVRUNoVUVCUFQwL3JlMWRFNFlyVFJFUkVSRVJFVllsQkxSRVIwVnZLdWloVWFTdjRmdmpoaCtXdVJVOVBEeDk4OEVHNXo2OHNSUmZnRUlsRTZObXpaNlZjMThEQW9NeWpqQVVDUVlWV3NTWWlJaUlpSW5vWFZjOVFGQ0lpSWlJaUlpSWlJaUxTaUVFdEVSRVJFUkVSRVJFUmtZNHhxQ1VpSWlJaUlpSWlJaUxTTVFhMVJFUkVSRVJFUkVSRVJEckdvSmFJaUlpSWlJaUlpSWhJeHhqVUVoRVJFUkVSRVJFUkVla1lnMW9pSWlJaUlpSWlJaUlpSFdOUVMwUkVSRVJFUkVSRVJLUmpER3FKaUlpSWlJaUlpSWlJZEl4QkxSRVJFUkVSRVJFUkVaR09NYWdsSWlJaUlpSWlJaUlpMGpFR3RVUkVSRVJFUkVSRVJFUTZ4cUNXaUlpSWlJaUlpSWlJU01jWTFCSVJFUkVSRVJFUkVSSHBHSU5hSWlLcU1ZUkNJZVJ5dWE3TElLcFNjcmtjUXFGUTEyVVFFUkVSRVZFMVkxQkxSRVExaHJHeE1hUlNxYTdMSUtwU1Vxa1VKaVltdWk2RGlJaUlpSWlxR1lOYUlpS3FNV3h0YlJFZkg2L3JNb2lxVkh4OFBHeHNiSFJkQmhFUkVSRVJWVE1HdFVSRVZHTTBhdFFJeWNuSlNFMU4xWFVwUkZVaU5UVVZ5Y25KY0haMjFuVXBSRVJFUkVSVXpSalVFaEZSalNFU2llRGg0WUhRMEZDR3RWVHJwS2FtSWpRMEZCNGVIdXhSUzBSRVJFUlVCNGwwWFFBUkVWRlpXRmxad2RQVEUyRmhZYkMydG9ham95UEVZakdETGFxUjVISTVwRklwNHVQamtaeWNERTlQVDFoWldlbTZMQ0lpSWlJaTBnRUd0VVJFVk9OWVdWbkJ6ODhQTVRFeGlJaUlRR1ptSnVSeXVhN0xJaW96b1ZBSUV4TVQyTmpZd00vUER5SVJYNW9SRVJFUkVkVlZmRGRBUkVRMWtrZ2tncXVySzF4ZFhYVmRDaEVSRVJFUkVWR0ZzVWN0RVJFUkVSRVJFUkVSa1k0eHFDVWlJaUlpSWlJaUlpTFNNUWExUkVSRVJFUkVSRVJFUkRyR29KYUlpSWlJaUlpSWlJaEl4eGpVRWhFUkVSRVJFUkVSRWVrWWcxb2lJaUlpSWlJaUlpSWlIV05RUzBSRVJFUkVSRVJFUktSakRHcUppSWlJaUlpSWFwQUJBd2FnZCsvZXVpNmp6dUR6VFVUVlJhVHJBb2lJaUlpSWlJaXFTbWtCMjltelo2dXBrdHJwN2VkWEpCSkJJcEdnYWRPbTZOU3BFM3IxNmdXUmlORURFWkUyK0s4bEVSRVJFUkVSMVdvaWtRajkrdlhUZFJtMVZ0SG5WeWFUSVRrNUdXRmhZUWdNRE1UZXZYc3haODRjZUhwNjZyaEtJcUozSDROYUlpSWlJaUlpcXRWRUloRSsvL3h6WFpkUmE2bDdmbVV5R2M2Y09ZTnQyN2JocTYrK3d1TEZpOUd1WFRzZFZVaEVWRE93UnkwUkVSRVJFUkVSQVFEa2NubWxYRWNrRXFGLy8vNVl1WElsaEVJaGxpOWZqclMwdEVxNWRtMVNXYzgzRWRVT0hGRkxSRVJFUkVSRWhJSitxMFpHUmpoKy9EajI3OStQMDZkUEl5VWxCZmIyOXZqb280L1FwMCtmWXVkRVJrYmkwS0ZEdUgvL1B0TFMwaUFXaTlHcVZTc3NXTEJBNWJpSWlBZ2NQWG9VOSsvZngrdlhyMkZzYkF3M056Y01IRGdRSFR0MlZGdlB1WFBuY1B6NGNUeDkraFFHQmdhdkY5TklBQUFnQUVsRVFWUm8xNjRkSms2Y1dPSmppSWlJd0w1OSt4QWFHb3JzN0d6WTI5dWpXN2R1K1BEREQyRm9hS2oyOFI0K2ZCZ2JObXpBbFN0WGtKV1ZWYWw5ZTVzMWE0WkJnd2JoNE1HRDhQZjN4NmhSbzhwZEw4RG5tNGhxTndhMVJFUkVSRVJFVksweU16Tng4K1pOUkVWRmFUWEtza09IRGhyRHRhcXdaczBhM0x0M0QyM2F0RUZDUWdLQ2c0T3hhdFVxaU1WaWxUck9uRG1ESDM3NEFRcUZBcTFhdFVMOSt2V1JsSlNFNjlldnExenZ4SWtUMkxoeEl3UUNBWHg4Zk9EcjY0dms1R1FFQndmajl1M2JHREZpQk1hUEg2OXl6dGF0VzNINDhHRVlHUm5CMTljWHhzYkdDQTRPeHV6WnM1R2ZuNisyN3RPblQrUEhIMytFdnI0K2ZIMTlZV3BxaXJDd01PemR1eGQzN3R6QjZ0V3IxUzdzdFg3OWV0eTdkdy9kdTNkSFFrSkNKVHlEcW5yMDZJR0RCdy9peG8wYktrRnRXZXZsODAxRXRSMkRXaUlpSWlJaUlxbzJqeDQ5d3Rtelp5R1h5K0hnNElBbVRackF3TUNneEhPY25Kd3FkRStaVElZTkd6WVUyKzdyNjR2MjdkdXJiTXZPenNiTGx5K3hZOGNPNVlqSW5UdDNZdi8rL1RoMjdKZ3lxSDM4K0RIV3JWc0hJeU1qTEZteUJDMWF0RkJlbzJqNDl1REJBMnpjdUJGaXNSamZmLzg5M056Y2xQdmk0K1B4NVpkZjR1REJnL0R4OFVHYk5tMEFBQ0VoSVRoOCtEQnNiR3p3d3c4L3dON2VIZ0NRazVPRGhRc1g0dkhqeDhVZVMxUlVGTmF0V3djSEJ3ZXNYTGtTOWVyVkF3QW9GQXFzWHIwYWYvMzFGL3o5L1RGa3lCQ1Y4M0p5Y2hBVEU0UHQyN2ZEeU1oSSt5ZTFEQm8xYWdRQWlJdUxLM2U5Zkw2SnFDNWdqMW9pSWlJaUlpS3FGbzhlUFlLL3Z6K2NuSnd3ZnZ4NERCczJETjI3ZDBmSGpoMUwvS3FNb05iZjM3L1lWMFJFaE5yakowMmFwREp0ZmVEQWdRQUt3cmxDUjQ0Y2dVd213NmVmZnFvU0dnS0FuWjJkeW5FS2hRS2ZmZmFaU21nSUFJNk9qaGc3ZGl3QTROU3BVOHJ0Zi96eEJ3QmcvUGp4eXRBUUFBd05EVEYxNmxTMU5SODZkQWh5dVJ3elpzeFFob1lBSUJBSThNa25ud0FBTGwrK1hPdzhoVUtCVHovOXRFcERRNUZJQkpGSWhKeWNuSExYeStlYmlPb0NqcWdsSWlJaUlpS2lLcGVabVltelo4L0N6YzBOQXdZTXFOWjdHeGtaS2NPNDBvaEVJalJwMGtSbG00Mk5EVVFpRVRJeU1wVGI3dDY5QzZCZ1duOUpRa05EQVFCZHVuUlJ1Nzl3Vkdka1pLUnlXMWhZR0lDQ0ViOXZxMSsvUGd3TURKQ2JtNnV5L2U3ZHV4QUlCTGgwNlJJdVhicWs5bDdQbno4dnRrMGdFS0JseTVacWoxYzNDaGtBUHYvOGM3WGJOY25Pem9aTUpvTkVJaWwzdlhYaCtTWWlZbEJMUkVSRVJFUkVWZTdtelp1UXkrWG8xYXVYcmtzcGtVZ2tna0FnVUx0ZEpwTXB2MDlKU1lHK3ZyNUsrS2hPZW5vNjlQWDFJUmFMMWU0dlBMOW9DUHo2OVdzWUdCaG9QRWRQci9qazJMUzBOQ2dVQ3ZqNysydXNwZWlJMWtJR0JnWWFXMDlvdWxaWmc5ckNVTlRWMVZXNXJhejExb1hubTRpSVFTMFJFUkVSRVJGVnVhaW9LRGc0T01EWTJGalhwVlFLQXdNRFpHWm1JaWNuUjZWTnd0dU1qWTN4NXMwYlpHVmxxWDNzNmVucEFLQVNRQm9ZR0NBN094dDVlWG5RMTlkWE9WNHVseGNiM1FrQUppWW15TWpJd0prelo5UUd6WnFVZE96WnMyZTF2azVKQWdJQ0FLaU9jaTFydlhYaCtTWWlZbzlhSWlJaUlpSWlxbkpwYVdtd3NiSFJkUm1WcHJEL2FWQlFVSW5ITlcvZUhBQnc0OFlOdGZ1RGc0TUJRS1h2cXBPVEV4UUtCZTdkdTFmcytIdjM3aUUvUDcvWTlpWk5taUEvUDE4NTlmOWRjZlBtVFp3OWV4WU9EZzdvMDZlUGNudFo2K1h6VFVSMUFZTmFJaUlpSWlJaXFoYTFhY3AzLy83OUFRQS8vL3d6NHVMaVZQWTlmZnBVK2VjaFE0WW9qM3Y4K0xIS2NTOWV2TUNPSFRzZ0Vva3dkT2hRNWZidTNic0RBTFp1M1FxcFZLcmNucGFXaG8wYk42cXRwMSsvZmdDQTlldlhJeWtwU1dXZlFxRkFVRkFRWHIxNlZZWkhXREc1dWJrNGN1UUl2dm5tR3hnYkcyUEJnZ1VxUC8reTFzdm5tNGpxQXJZK0lDSWlJaUlpb2xwTkpwTlYyc0pZaGJwMTY0Ymc0R0Q4K2VlZitPeXp6OUMyYlZ0WVcxdmorZlBudUh2M0x2NzY2eThBQll0WGZmTEpKL2oxMTE4eGVmSmsrUGo0d003T0Rpa3BLYmg5K3pia2NqbG16SmdCWjJkbjViVUhEUnFFaXhjdjR0R2pSeGd6Wmd6YXRXdW5EUC9hdDIrUGhJUUVaR2RucTlUVHZYdDM1ZWpWTVdQR3dNZkhCN2EydHNqSXlFQjRlRGdTRWhLd2JkdTJLaG5WWFBUNXpjdkxRM0p5TXNMQ3dwQ1JrWUZHalJwaDd0eTVjSEZ4cVZDOWZMNkpxQzVnVUV0RVJFUkVSRVMxbWt3bXE3U0ZzWXI2NG9zdjBLSkZDNXc4ZVJJaElTR1F5V1J3Y0hEQXlKRWpWWTRiTldvVVBEdzhjUFRvVVR4NDhBQjM3dHlCUkNKQnAwNmRNSHo0Y0RSdDJsVGxlSDE5ZmF4YXRRcTdkKy9HNWN1WGNmSGlSZGphMm1MbzBLSDQ2S09QTUdqUUlMWDF6Snc1RTk3ZTN2anp6ejl4Ly81OTVPVGt3TnpjSEUyYk5zWDQ4ZVBScUZHamNqL1draFI5Zm9WQ0lTd3RMZEd5WlV0MDY5WU4zYnQzaDFBb3JKUjYrWHdUVVcwblVDZ1VDbDBYUVVSRVJFUzZFUllXaHZEd2NBd2ZQbHpYcFJCUkxiZG16UnAwNk5BQkhUdDIxSFVwUkVSRTFVNmd4V3FDN0ZGTFJFUkVSRVJFUkVSRXBHTU1hb21JaUlpSWlJaUlpSWgwakVFdEVSRVJFUkVSRVJFUmtZNHhxQ1VpSWlJaUlpSWlJaUxTTVFhMVJFUkVSRVJFUkVSRVJEckdvSmFJaUlpSWlJaUlpSWhJeHhqVUVoRVJFUkVSRVJFUkVla1lnMW9pSWlJaUlpSWlJaUlpSFdOUVMwUkVSRVJFUkVSRVJLUmpJbDBYUUVSRVJFUzFnMHdtUTB4TURKS1NrcENWbFFXNVhLN3Jrb2pxUEtGUUNHTmpZOWphMnFKUm8wWVFpZmdXa0lpSTZGM0YzOUpFUkVSRVZHRXBLU2tJRHcrSHRiVTFtamR2RHJGWURLRlFxT3V5aU9vOHVWd09xVlNLK1BoNEJBWUd3c1BEQTFaV1Zyb3VpNGlJaU5SZ1VFdEVSRVJFRlpLU2tvS3dzREI0ZVhuQjB0SlMxK1VRVVJGQ29SQVNpUVFTaVFTcHFha0lEUTJGcDZjbncxb2lJcUozRUh2VUVoRVJFVkc1eVdReWhJZUhNNlFscWdFc0xTM2g1ZVdGOFBCd3lHUXlYWmREUkVSRWIyRlFTMFJFUkVUbEZoTVRBMnRyYTRhMFJEV0VwYVVscksydEVSTVRvK3RTaUlpSTZDME1hb21JaUlpbzNKS1NrdURvNktqck1vaW9EQndkSGZIcTFTdGRsMEZFUkVSdllWQkxSRVJFUk9XV2xaVUZzVmlzNnpLSXFBekVZakV5TXpOMVhRWVJFUkc5aFVFdEVSRVJFWldiWEM2SFVDalVkUmxFVkFaQ29SQnl1VnpYWlJBUkVkRmJHTlFTRVJFUkVSRVJFUkVSNlJpRFdpSWlJaUlpSWlJaUlpSWRZMUJMUkVSRVJFUkVSRVJFcEdNTWFvbUlpSWlJaUlpSWlJaDBqRUV0RVJFUkVSRVJFUkVSa1k0eHFDVWlJaUlpSWlJaUlpTFNNUWExUkVSRVJFUkVSRVJFUkRyR29KYUlpSWlJaUlpSWlJaEl4eGpVRWhFUkVSRVJFUkVSRWVrWWcxb2lJaUlpSWlJaUlpSWlIV05RUzBSRVJFUkVSRVJFUktSakRHcUppSWlJaUlpSWlJaUlkSXhCTFJFUkVSRVJFUkVSRVpHT01hZ2xJaUlpSWlJaUlpSWkwakVHdFVSRVJFUkVSRVJFUkVRNnhxQ1dpSWlJaUlpSWlJaUlTTWNZMUJJUkVSRVJFUkVSRVJIcEdJTmFJaUlpSWlJaUlpSWlJaDFqVUV0RVJFUkU3NXd0VzdaZzc5NjlWWDRPdmJ0T256Nk5sSlNVS3IxSGVIZzRsaTVkaXBDUUVLMk9uejkvUHViUG53K1pURmFwZGVUbjV5TXVMcTVTcjBsRVJFUTFqMGpYQlJBUkVSR1I3Z2dFQWdCQVhsNGU5UFgxZFZ6Ti94dzVjZ1NXbHBiNHozLytVNlhua1BhbVRwMEtxVlJhYWRjVGk4Vll2MzY5Mm4zMzc5L0gyclZyWVdKaWd0OSsrdzFpc2JqUzdsdlU0Y09IY2ZYcVZkamEyc0xiMjd2VTQ0T0NnZ0FVQkt0bDBidDNiemc1T1dIbnpwMXE5OSs1Y3dlelo4OUcxNjVkc1dEQmdqSmRtNnJHdm4zN0VCQVFnTjI3ZDJ0OVRrSkNBbzRjT1lKaHc0YkJ6czZ1Q3FzaklxTGFpa0V0RVJFUlVSMW1hbW9LQUVoTFM0T05qWTJPcTZrZXZYdjNydlJybmpsekJrS2hzTkt2VzVvQkF3WWdPenU3VXE5cFpHU0VQLzc0bzlqMjU4K2ZJejA5dmRMdVkyNXVybkZmWVRnMmZQaHdaVWc3ZWZKa1BIcjBTT3ZyMjluWmxUakMrdVhMbDdoMjdScE1URXd3WXNRSXJhOWJGYzZlUFFzQTZOS2xpMDdyb1A5NS9mbzE0dVBqeTNST1hGd2NqaDgvanFkUG4yTFZxbFZhblhQZ3dBSHMyTEdqUENXcUtQdzdSRVJFTlJ1RFdpSWlJcUk2ek43ZUhnS0JBQzlldk5CWlVQdmd3UU5NblRxMTJQYlUxTlF5aDZycXpxbk9FRFV0TFEzRGhnMnIwbnZzMjdjUHRyYTJLdHNxYS9SZVFrSkNxY2RVUmlCVTBzLzExcTFidUh2M0xobzBhS0FTb05yYjJ5TTdPeHV2WDcvR216ZHZZR1ZscGZ5Z29hZzNiOTdnOWV2WHBkWnc0TUFCS0JRS0RCa3lCQktKcEh3UHBCSklwVkpjdlhvVlRrNU82TmF0bTg3cXFLMDAvVjBiTm13WUpreVlVT2JyeGNiR2F0eFhyMTQ5dEdqUkFtRmhZYmg1OHlZY0hCdzBIdXZrNUtUeS9iUnAwMVMrejgvUFIzcDZPaXdzTEVxczU5YXRXN2gyN1pvV2xSTVJVVTNBb0phSWlJaW9Eak0wTkVUejVzM3g0TUVET0RrNWxSb0tWQVdKUklLZVBYdXFiRHQvL2p3TURBektOTUpRMHpsNmVxckxNbWdUTk1iSHgyUDA2TkZhSDE5SUlCQVV1MTlwaWs2ajErYmN3bllWUlZWV2I5NnFHRzFjRnZuNStkaXlaUXNBWVByMDZTcnRPQll1WEFpZ29CZnhrU05ITUdiTUdQVHQyN2ZZTldiT25JbVFrQkQ0K3ZwcXZFOWlZaUlDQWdJZ2tVZ3dmUGh3bFgxang0NHR0YzRKRXlhby9Ua0F3S0pGaTRxRmNDVTVlZklrY25KeWtKcWFpbkhqeG1sMXpyUnAwOUNxVlN1dDcxSFh0V3paRW41K2ZzcnZ0MjdkV3U1cmFmUDNBd0Rtelp0WDR2NjMvMTNwMzcrL3l2Zjc5Ky9INzcvL2pvMGJOOExSMFZIamRhUlNLWU5hSXFKYWhFRXRFUkVSVVIzWHZIbHp2SGp4QXBjdlgwYnIxcTNSb0VHRGFyMi9vNk1qWnMrZXJiTHQvUG56TURVMUxiYTlKT1U1cDdLWm01c2pJQ0JBNitOdjNicUZPWFBtQUFER2p4K3Y4eW40dXVidjc0K25UNS9pL2ZmZlZ3YVJCdzhleElNSEQvREpKNS9BeGNXbHhQUHYzYnVIa0pBUUdCb2FZdVRJa1JxUDI3Tm5EMlF5R1VhTy9QL3QzWHQ4enZYL3gvSG50WTNaZ1RHa25WaE5ta1FyaHcwZEZhSVErdktMdmtqbFZKTFRrdEFraHc3S29hZ2NVaisrU2tvSVg4TlhONGVHeklReHRJYXhaUTZ6ek96YTZmcjlzZHYxK2JuczJuWnR4aVhmeC8xMmM4djErYncvNzgvN2M5a3F6NzJ1MTd1M1BEMDlKVWt4TVRFS0R3OHZzV0xTcXFTTnYzSnlja3E5M2lvM04xY3JWNjZVVkJpNE9kb0R1S0kzTTd2Vk5XalF3Q2FRdHdhMUZ5NWNVSHg4dk4xclVsTlRKY2ttQkczZHVyVWtxV25UcHVyWXNXTzUxdkxUVHo4cExpNnV4REVIRGh6UTExOS9MVDgvUCtYbjU5djltdlR4OFNteGZRZ0E0TytKb0JZQUFPQy9uSXVMaXg1KytHSHQyYk5ITVRFeHFsYXRtcXBYcjM3ZE5uQnlWRlpXbG1iUG51M1VOVnhQbVptWit2REREeVZKd2NIQjZ0Njl1NU5YNUZ5blQ1L1d3b1VMVmJObVRRMGFORWlTZFBic1dTMWV2RmhtczlsNGY2d1Z5UGFxanhjdFdpUko2dHk1czN4OWZlM2U1L2ZmZjlmNjllc1ZFQkNnVHAwNlNaSmlZMk0xWWNJRWhZU0VsTmdxdzFweHZHYk5HbFd1WExuWVovbmdndzhVSFIxdGN5dzVPZG1tWW5uRGhnMWF0V3FWenA0OXE5ZGVlODFZUzBsR2pScWwzMzc3cmNSN2w4VzhlZk1xWko2eStQMzMzOHQxWFZCUVVKa3FsUjF4OU9oUlJVVkZsVGpteXZQV0tsZy9Qejg5L1BERHh2SFRwMDlyMTY1ZE5uK0dGb3RGMzMvL3ZkcTBhV1B6dGJoNzkrNFM3M2Z5NUVsTm5EaFJlWGw1U2s1T0xyYUM5NFVYWGxDdlhyMUtuQXNBOFBkRFVBc0FBQUJWcmx4WkVSRVJDZ29LVW1KaW9sSlNVaHlxMnF0Um84WjFXNVBaYk5hcVZhdXUyL3pPTm12V0xKMDdkMDRtazBtdnYvNjYzTnl1N1gvTm4zdnVPWjA5ZTdaYzE1YWx2Y1AxYUkrUW41K3Y5OTU3VDVjdlg5YjQ4ZU9OM3JOejU4NVZkbmEydW5idHFzYU5HMHY2LzZEMjZqNjBlL2JzMGY3OSswdmNITXhpc2VpVFR6NlJ4V0xSb0VHRGpQZmNHdkErK09DREZkTFAyTmZYMXdnVkN3b0tkT3JVS2JtNXVkbjBMTTNLeXRMU3BVdFZxMVl0UGZua2t3N05tNXViSzBrMkxTR3VSVVZ1RHVlb00yZk82TXlaTStXNnRxS0QyaVpObWhUYk51Ui8vL2QvdFg3OStpTG5IMy84Y1lXR2hocXZZMk5qTldYS0ZKbk5aalZwMGtUMTZ0V1RWQmhJTDFxMFNJc1hMMWIvL3YzVnFWTW5tVXdtTld6WXNOaXE2eE1uVGlneU1sS1ptWm02NjY2NzlPR0hIeG9WMzFKaElQekdHMjlJa3NOZk13Q0F2eGVDV2dBQUFCZ0NBZ0lVRUJEZzhQaU5HemRldDdYVXFGRkR5NVl0YzNpOHMvdXJsc1hQUC8rc3paczNTNUs2ZCsrdVJvMGFYZk9jL3Y3Kzh2RHd1T1o1U2xNUllkblZIK1ZldVhLbDl1L2ZyMnJWcW1uVHBrMWF1M2F0TGwrK3JOallXUG43Kzl2MGJyV0dsVEV4TVRhQjdOZGZmeTFKSlc0TzlzTVBQeWcrUGw0UkVSR0tpSWhRYm02dWZ2bmxGeVVrSkNnZ0lLRENXays4K09LTHhwb1BIanlvWWNPR3ljL1BUd3NYTGpUR3pKNDlXeGtaR1hybGxWZU00RFVoSVVHMzMzNTdzYjJpcmM5ZVVSVzFJMGVPckpCNUhEVjkrblMxYk5sU3JWcTF1cUgzTFk2N3UzdXhHL0ZaQTlLcnoxdGJxK1RrNUdqQmdnVmFzV0tGQWdJQ05HSENCQ09rbGFTNzdycEw4K2ZQMTR3Wk16Ujc5bXh0MnJSSnc0Y1BWNGNPSGV6MlZqNS8vcnlHRFJzbWYzOS96Wnc1VTdObno5YXdZY00wYnR3NDFhdFhUMXUyYk5ITW1UTVZGQlNrcUtnb3AvUVRCd0JjZndTMUFBQUF3QTEwOU9oUmZmVFJSNUlLUTg4WFhuaWhRdWFkUG4xNmhjeFRtaXZEeHZJNmRPaVFUUVd4ZGJPa3JLd3N4Y1hGeWRQVFV5ZFBucFRKWkZKa1pLVGMzZDJOc1dheldWSmhBSHIrL0hualkrWFdYcU9MRnkrMnFZSWNQMzY4OFRGMTZ3OFdkdTNhcFhidDJzbGlzUmpqaGc0ZFdtR1ZxbGY2OWRkZml4dzdldlNvVnE5ZXJhQ2dJR01UcWJ5OFBMM3p6anRLVDAvWHA1OSthcmNmYjBWWDFQNjNTRXBLMHJwMTYreWUrLzMzM3pWejVreU5HemV1Mk5EMmFudjM3dFdNR1ROMDZ0UXBkZWpRUVVPR0RGR1ZLbFdLakx2OTl0czFiZG8wclZ1M1RwOS8vcm1HREJtaVBuMzZxRWVQSGtWYWQvajYrbXJjdUhGcTNMaXhLbGV1cktpb0tNMmZQMStEQmcxU3ZYcjFsSlNVcEY2OWV1bjU1NSt2a0twdkFNRE5pYUFXQUFBQU42WDA5UFMvVlpXc0k5TFMwalJ1M0RoZHZueFpibTV1U2s1TzFsTlBQV1cwSHNqS3lyTDVxUE90cW1IRGhqYXZtemR2cnVYTGw2dGF0V295bVV5YU0yZU9UcDQ4cVI0OWVoU3BOcjU4K2JLa3dqWUdXN2R1VlpjdVhTUVZyZlM5Y09HQ0xsNjhLSlBKWkJ4cjBxU0prcE9UVmJWcVZYbDdleXM5UFYwWkdSbDY5TkZIMWJScFUwblNuMy8rcWJGang1YTQvb0VEQjlyTWF6VnMyREJqRXpTcnJWdTNHci9mdUhHakhudnNNZFd2WDE4REJ3NVV2WHIxak1CNjgrYk5PblBtakJvMmJGanNwbW5Xajh3VDFKWk5iR3lzWW1OajdaN3o5dmJXMGFOSDlmWFhYMnYwNk5FbHpuUHExQ25Obno5ZjI3WnRVODJhTlRWcDBpUkZSRVNVZXY4T0hUcW9hZE9tZXUrOTk3Umd3UUxGeE1Sb3pKZ3hOcTB3cE1KTnluSnljclIzNzE3dDNMbFQyN1p0VTZWS2xZeC9KMnpZc0VGcGFXbHEwS0NCN3JqampqSjkrZ0VBOFBkQVVBc0FBSUNia3J1N3U5cTNiKy93K05MNjJaWTM5SFgwT2hjWEY2MWZ2NzdZODVtWm1SbzdkcXpPbnordlNwVXE2ZFZYWDlYSEgzOXNuTS9JeU5EQWdRUFZva1VMdmZ6eXk2cGF0V3E1MWp0NjlHaWRPM2ZPb2JGbHFZNDFtODAyNGVUSWtTT1ZucDVlNXZYWnU3ZXJxNnZScnVDMzMzN1Rqei8rcUR2dnZGUDkrdlVyY3QybFM1Y2tTU2FUU1d2WHJqV0MycXVmWmVUSWtkcTNiNS91dXVzdTQ5amd3WU0xZVBCZ1NZVS9DT2pmdjcrOHZiMk5ZMUpoMWVyVnJSbXVkdkxrU2J2SHJTR3lWWHg4dkk0ZlAyNWM4OTU3NzJuejVzMmFNR0dDemVaeEJRVUZXcnAwcVNUcHBaZGVLdmErVk5TV3o3UFBQbXZ6dmw3WjMvWDIyMjlYbXpadHRISGpSajMzM0hNS0RBd3NkcDdrNUdUdDJMRkRuVHQzbHJ1N3V4SVRFNVdZbU9qd09scTJiS2xtelpwcHlaSWx5c3pNdERtM1k4Y09mZlBOTnpweTVJaGNYRngwLy8zM3ExKy9mbXJkdXJVOFBEeDA0Y0lGL2ZMTEw5cTFhNWUrL1BKTFhicDBTVTJhTkZIejVzM0w4RTRBQUc1MkJMVUFBQUM0S1hsNmVtcm8wS0VPajcrWk54N0x6TXpVdUhIamRQejRjWmxNSm8wWk0wWjMzSEdIelpqTm16ZnIzTGx6V3JkdW5YNzU1UmNOSGp4WWp6LytlSm52bFpxYXF0T25UMWZVMGlVVkJvbG1zOW1tMmpjbEphWGNtNWNWSnlNalE5T21UVlBseXBVMWR1eFl1eHVzV1RjUmE5cTBxWGJ2M3ExRGh3NFZxZEJOU1VuUi92MzdGUm9hcXR0dnY5M3V2V2JObXFYTXpFeU5IajNhYUo4Z0ZWYm1sbVZ6dFpLc1hyMWFucDZleXNyS1VtQmdvTzYvLzM2dFdyVktiN3p4aGlaUG5teHNtclo1ODJZbEp5Y3JJaUpDRFJvMDBOS2xTK1huNTZkSEgzM1VacjZLN2xINzM2U2tkZ0U5ZXZUUWhnMGJ0R1RKRW1Pekxuc2lJaUswWk1rUytmcjZsdXNIUDlhKzIwOCsrV1NSalJnYk5HaWdlKzY1UjcxNzkxYVRKazIwYU5FaXJWMjdWci85OXBzQ0F3TlZ0MjVkTlduU1JPM2J0NWZKWkZKU1VwSThQRHkwWmN1V01xOERBSER6SXFnRkFBQ0FVMDJiTnMzdThVdVhMaFY3cmpqMnJybnp6anVOSU1aUktTa3A2dHUzcnlSZGMyaDM3dHc1dmZubW0wcEtTcExKWk5LcnI3NnFoeDkrdUVqVjVqUFBQS09BZ0FETm5EbFRwMCtmMXJScDB4UWRIVzFzTUZSV0phMzd1ZWVlSzFQSWFxMFV2VEtvdFZhQVZwUzh2RHhObkRoUlo4K2UxZkRodzQyTm1jeG1zOUxTMHVUbjV5YzNOemRqM2QyNmRkUHUzYnUxZlBseWpSOC8zbWF1Nzc3N1RoYUxwZGlLN1BYcjEydmJ0bTFxMGFLRjJyVnJWNkhQWVhYeTVFbHQzcnhaN2R1M04vcWpEaDA2VkxtNXVWcTNicDJtVHAycWQ5OTlWN201dWZyeXl5OVZxVklsRFI0OFdHYXpXZDkrKzYzYzNkMFZIaDV1czBFY1FlMzFFUndjcktaTm0rcjQ4ZVBLeTh1eit3TUNLMnVvWDl6M1Y5dTJiUlVVRkZSaXRmclZJYTExM2dFREJoaXY3Nzc3YmttRlgwZjc5dTFUYW1xcUxCYUxoZzhmcm80ZE95b2tKTVNoWndNQS9MMFExQUlBQU1DcE5tM2FaUGQ0VGs1T3NlZUtZKythakl3TTllalJvOXpydXhiSnlja2FNMmFNMHRMU1pES1pqRjNmaTlPOGVYUE5temRQbjMvK3VkYXNXYU05ZS9ab3dJQUI2dCsvdjdwMjdXcTNMK3FOa0pXVkpVbEdCZWoxOE1FSEgyai8vdjN5OFBEUXJsMjd0SGJ0V3FXbHBTazlQVjBtazBscjFxelJwVXVYbEptWktTOHZMelZ2M2x3aElTSGF1bldyRWhNVGplRHE5T25UV3I5K3ZieTl2ZTFXUFNZbEpXbjI3Tm55OHZMUzhPSERqZVBaMmRsS1RVMHRVdWxjWGw5OTlaVUtDZ3JVb1VNSG00MnNYbi85ZGJtNnV1clpaNStWSlAzd3d3ODZmZnEwbm52dU9TT1E3OTI3dDc3NDRnc3RYYnBVL2Z2M042Nmw5Y0gxTTJiTUdQbjQrRGp0ZTh4cTc5Njl1bmp4b3VyV3JhdUlpQWhqazdMczdHd2RPM2FzU0M5bUFNQ3RoYUFXQUFBQVRtV3ZNbTNmdm4xNisrMjNaVEtaTkczYU5EVm8wRUNTdEhqeFlsMjZkRWtEQnc2VVZCak12dlhXVzlxN2Q2OGlJaUkwZHV4WW13cEVaOXE5ZTdlbVRwMnF2Lzc2UzI1dWJobzFhcFJEclF3OFBEejArdXV2NjZHSEh0TDc3Nyt2OCtmUGErN2N1ZHF5Wll0R2poenBsS0RtenovL2xGUzQ4ZEwxa3BlWEo2bXdlbmZIamgyNjdiYmJGQndjcklpSUNOV3RXMWVWS2xYU2tTTkhKUDMveG1IZHUzZlgrKysvci9uejUydnExS21TcExsejV5bzNOMWYvK01jLzVPN3Vibk9QOCtmUGEvejQ4VEtieldyWXNLR1dMVnVtNU9Sa0pTY25LeTB0VGZYcjE5ZWNPWFBVc1dOSEl4UjExSlU5aW1OalkvWHp6ejhyTkRTMFNGc0dGeGNYRFJzMlRGTGg1bktMRnkrV241K2ZldmZ1Yll4NTVwbG50R0xGQ24zLy9mZDY2cW1uVktkT0hWa3NGdVhrNU1qVjFWVXVMaTVsV2h0S1Y3MTZkV2N2UVZKaE5maXZ2LzRxaThVaXFiRFNOaUFnUVBYcTFWTndjTEN5czdOVnIxNDl1MVc1QUlDL1A0SmFBQUFBM0ZUKy9lOS9hOWFzV2ZMeDhkSFVxVk1WSEJ4c25GdTFhcFhTMDlPTm9MWnk1Y3FhTkdtU3hvMGJweDA3ZHVpMTExNVRaR1NrelFaU04xcE9UbzdtejUrdkgzLzhVUmFMUlQ0K1Bwb3dZWUthTkdsU3BubWFObTJxZWZQbTZhT1BQdEwyN2RzVkh4K3ZRWU1HYWVUSWtXclRwczExV3IxOXg0NGRrMVFZa0w3OTl0djY1WmRmS216dTk5NTdUdzg4OElCNjl1eXBObTNhS0Nnb1NQNysvblkvZm43Z3dBRkpVbWhvcUNTcFRaczIrdGUvL3FYZHUzZHIvZnIxY25kMzEvYnQyMVcxYWxXN1ZkU0hEaDB5K3ZmdTNidFhlL2Z1bFZRWW52cjcreXM4UE54bXZLT2grTlZ0TEt6OWt2djA2VlBzTlhsNWVYcnZ2ZmVVbloydDExNTd6UWlWQ3dvS2xKdWJxODZkTzJ2QmdnWDY4c3N2TldiTUdDTTR2anA4UnVtV0wxK3U1Y3VYTzNzWkRwazhlYkx5OHZLVW1wcXE1T1JrblRoeFFrbEpTVHB3NElEV3JWdW4vUHg4UGZqZ2czcjc3YmVkdlZRQXdIVkFVQXNBQUlDYndzV0xGL1hwcDU5cTA2Wk5DZzBOMWNTSkUyMDJlU3BPbFNwVk5HM2FOSDM4OGNlS2pvN1cwS0ZEMWFWTEYvWHExVXMrUGo0M1lPWC83NDgvL3REVXFWT05ZRE00T0ZpVEprMHFka09yMGxTclZrMVJVVkZhdlhxMVB2dnNNN200dUJqVnhUZVM5WGxDUWtLVW5KeHNOOEM4Y09HQ0xsNjhLRWtLQ0Fod3VPclQrdEh1QmcwYWxQcHNNVEV4a3FUNzdydFBVdUVHVVMrOTlKS2lvcUkwZCs1YzQyUHIvZnIxczl1bUlUUTBWTUhCd1VaMVl0MjZkVlczYmwwRkJnYmFEWVpMNmpONnBhdGJMRHo4OE1QS3pjMVY4K2JOaTczbXd3OC8xTDU5KzR5cThaeWNIT1hrNUNnL1A5OW0zSC8rOHg5MTc5NWRmbjUra21oN1VCNWhZV0ZxMmJLbDhYcnUzTG1sWHBPWm1lbTBOZ2h1Ym00S0NncFNVRkNRV3JWcVpSelB5Y2xSWW1LaXFsYXQ2cFIxQVFDdVA0SmFBQUFBT0ZWQlFZRTJiTmlnZWZQbUtTTWp3K2pwMmJObnoyS3ZLVzdIOWU3ZHUrdW5uMzdTRHovOG9MVnIxNnA5Ky9icTBLSEREZHQ0Wjl1MmJVYW8yYmx6WncwWU1LQkNLaUE3ZGVxa3hvMGI2OVNwVXdvTURIVG9tdkxzU2wrY3c0Y1BTeW9NYXA5NTVwa2k1OCtlUGFzaFE0WklrcnAyN1dyODNpb2hJY0dvZ25WVVhsNmVFaElTdEdmUEh2bjYrcXBGaXhZNmVQQ2czTjNkMWF4Wk0yTmM2OWF0MWFwVks2UEt0MUdqUnVyVXFaUGRPV3ZXcktsNTgrYVZhUjNsMGFwVkt6VnUzTGpFTVdGaFlkcTBhWlB4RWZmYXRXdkx4OGRIUGo0K3FscTFxcnk5dlhYMjdGbHQzcnhaQ3hZczBNaVJJeVZSVVZzZTlldlhWN2R1M1l6WFM1WXNNWDVBWVBYcHA1L0taREtwU3BVcXVuanhvalp2M216M2U4MlI3NnZrNU9RU3gzbDVlZW5ISDM4czg3d0FnRnNmUVMwQUFBQ2NKak16VThPR0RkT0pFeWZrN3U2dUVTTkdxRU9IRG5KMWRiVTdmc09HRFRLYnpYcjY2YWZ0bnUvVnE1YzZkUi8yRnpNQUFCdHZTVVJCVk9xazJiTm5LelkyVml0WHJsUk9UbzVHakJoeFBSL0Q4TTkvL2xPcHFhbHEwNlpOaWRXVTVSRWNIR3pUQnFJMEZkWExOaTB0VFVlT0hGR2xTcFZVdjM3OUl1ZHpjbkkwY2VKRXBhZW5xMVdyVmhvOGVMRE4rY1dMRit1cnI3NVN0MjdkTkdqUW9HS3JGUFB5OG5UMDZGSHQyN2ZQK0pXZG5TMUpldkxKSjNYaXhBbFpMQmFiRFphczk4L016RFJlbno1OVdpZFBuaXp6ODF2dlg2OWV2VEpkWjQrSGgwZXB2WktmZU9JSkJRUUVxSDc5K3NXT3ZYejVzdkx6ODlXblR4K1p6V1pKQkxWbHRYRGhRbFdyVnMzbTJQZmZmMTlrM0I5Ly9LSDkrL2Nid2JtZm41OWVlKzIxSXVQNjlldDN6V3VxWExseWtXUFd2c1ZsdFh2M2JtM2Z2djFhbHdRQXVFa1ExQUlBQU1CcHZMMjk5ZGhqaittMzMzN1Q4T0hEalYzdml3c3R0bS9mTHJQWlhHS29VYTFhTlUyYk5rMzc5dTNUNXMyYjljb3JyMXlYdGR0ak1wbjB4aHR2M0xENzJmT1BmL3hEbVptWk5wdFRYWXN0VzdiSVlyR29SWXNXUlFMRi9QeDhUWm8wU1FrSkNicjMzbnMxZHV6WUlrRnNtelp0RkIwZHJSOSsrRUVYTGx4UVpHUmtrU0QraHg5KzBNS0ZDNDB3VXBMcTFxMnJaczJhcVZtelp2THo4ek1DNEs1ZHV4cGp6R2F6Sms2Y3FIMzc5cWxLbFNxcVhMbXl6cDQ5cStIRGgrdnR0OTh1c2FyMS9QbnpPbkxraU9MajR4VWZINi9EaHc4ckp5ZEhTNWN1TGZkN1ZSWnVibTZsVnQxNmVIaG8vUGp4a2dxcmtxM0g0RGhIQS92cDA2ZExraEhVRnZjRGhZcjZ2cklLRHcrWHI2K3YyclZyVjY3ckd6VnFaTk1lQVFEdzkwWlFDd0FBQUtmcTNidTNubi8rK1FxZnQwbVRKbVhld01zcUt5dExVdkZoemMyc1M1Y3U1YnF1b0tDZ3lER0x4YUxvNkdoSktyS0JXV1ptcHFaUG42NGRPM2JvN3J2djF1VEprKzFXZS9yNysydkdqQmw2NDQwMzlKLy8vRWRaV1ZtYU1HR0NUYS9WaGcwYlNwSWlJaUlVSGg2dThQQncxYTVkMnpnL2J0dzRaV2RuS3l3c1RJMGFOWkpVMkJOMy9QanhTa2hJa0llSGh5WlBuaXd2THk5RlJrWXFJeU5Ea1pHUjZ0ZXZuM3IwNkdIOE9TNWJ0a3dIRHg3VWtTTkhkT2JNR1p0MVZxOWVYYzJiTjVlM3QzZDUzcjdyTGpFeFVaSnMzaGRVdkJ2OVBYL0hIWGZvamp2dWNOcjFBSUNiQzBFdEFBQUFuTXBrTW1ucTFLazZldlJvcVdNek1qSWtTZjM3OTNkbzd0STJnN0pZTERwMDZKQzh2YjNsNmVrcGQzZDNYYjU4V2F0V3JaSWsxYWhSdzZINy9KMFVGQlRveUpFanFsNjl1cnk5dlkwS3pVMmJOa215L1dqOWhnMGJsSlNVSkc5dmI0V0hoeHZIbHk5ZnJtKysrY2I0ODhqS3l0TG8wYU5sc1ZpVW41OXYvUFBLWDVjdlg1WWs3ZGl4UXhNbVROREVpUk9OajRBM2JOaFFLMWFzc0x0UjF1clZxN1Z6NTA2NXVycHEwS0JCa3FSOSsvWnA4dVRKT24vK3ZEdzlQVFZseWhRandKMDFhNWJlZXVzdG5UeDVVdlBuejFkTVRJeUdEaDJxa0pBUXhjVEU2TUNCQTVLa09uWHFLQ3dzVEUyYU5GR2pSbzBVRUJCUTVONDN1bTlvVWxLU3pHYXphdGFzS1M4dkwzbDRlS2lnb0VBSkNRbEdwYTgxMUFZQUFMY2VnbG9BQUFBNDNlblRwNVdjbk96dytMS01MWW5KWk5La1NaTjA5dXhadStmRHdzSXE1RDQzRXhjWEY3MzU1cHMyZlYydjFMUnBVMG1GSWZaWFgzMGxTZnFmLy9rZm13QTNOVFhWQ0drbHgvODhyTldLdTNmdjFzU0pFelZ4NGtTNXVSWCtsY1JlU0x0MzcxNTkrdW1ua2dyN0R3Y0VCR2oyN05sYXZYcTFMQmFML1B6OE5HN2NPRFZvME1DNHh0L2ZYNTk4OG9rKytPQURiZCsrWGZIeDhZcU1qTlNDQlF2MDdMUFBxbTNidGdvTEN6UGFiSlRFMFkvTlY5VFg0NDRkTzJ4K3VHQXltWXlQNGt1U2o0K1Bubnp5eVFxNUZ3QUF1UGtRMUFJQUFNRHBac3lZNGJSNzMzSEhIVVdDV2s5UFR6M3d3QU1hT0hDZ2sxWjFmVVZFUkJnOVdmUHk4bVN4V09UcDZhbjc3NzlmTDc3NG9xVENrTEJkdTNiYXNHR0R1blhyWm5QOU04ODhvNEtDQWdVSEI2dGF0V3J5OXZhV2w1ZVhxbFNwWXZ4eWRYVlZwVXFWVktsU0pibTR1TWpGeFVVbWswbUhEeDlXWkdTazl1M2Jwei8rK01NbVpMMmFuNStmZ29LQ1ZMTm1UZlh1M1ZzV2kwV3BxYW15V0N6cTJMR2pCZzBhWkxkbnE1ZVhsNktpb3JSNjlXb3RXclJJNzd6empxcFhyNjdXclZ1WDZYMHFyU0xicXFJcWJ4czBhS0FxVmFySWJEYkxZckVZSWEyUGo0L3V1KzgrOWUzYlZ6NCtQaFZ5THdBQWNQTXhXYTc4RVMwQUFBQlFCaHMzYnRRVFR6emg3R1ZjczRLQ0FoVVVGTWhpc2Noa01obFZudGRUU2txS2hnNGRLc24rTHZTT3lNM05sY1Zpc2J1TGZFV3dXQ3c2Y3VTSTdyNzc3Z3FkTnk0dVRoNGVIZ29ORFMxMTdGOS8vU1ZYVjFkNWVYbEpLbXl6Y1BEZ1FUVnIxc3loZStYazVKVDUvZG00Y2FNS0Nnb2MzdUFwT2pwYUpwT3AyTUIyOHVUSnFsV3Jsc1BCdjhWaVVWNWVuZ29LQ3VUbTVsWms4N1dLNEl6djNlblRwNnRseTVac2ZnVUErSzlrY3FBUk9rRXRBQUFBeXUxV0NXcUIvellFdFFBQTNGaU9CTFV1TjJJaEFBQUFBQUFBQUlEaUVkUUNBQUFBQUFBQWdKTVIxQUlBQUFBQUFBQ0FreEhVQWdBQUFBQUFBSUNURWRRQ0FBQUFBQUFBZ0pNUjFBSUFBQUFBQUFDQWt4SFVBZ0FBQUFBQUFJQ1RFZFFDQUFBQUFBQUFnSk1SMUFJQUFBQUFBQUNBa3hIVUFnQUFBQUFBQUlDVEVkUUNBQUFBQUFBQWdKTVIxQUlBQUFBQUFBQ0FreEhVQWdBQUFBQUFBSUNURWRRQ0FBQUFBQUFBZ0pNUjFBSUFBS0RjWEYxZGxaK2Y3K3hsQUNpRC9QeDh1YnE2T25zWkFBRGdLZ1MxQUFBQUtEY1BEdzlsWm1ZNmV4a0F5aUF6TTFPZW5wN09YZ1lBQUxnS1FTMEFBQURLclhidDJrcEpTWEgyTWdDVVFVcEtpbXJWcXVYc1pRQUFnS3NRMUFJQUFLRGM2dFdycDNQbnppazlQZDNaU3dIZ2dQVDBkSjA3ZDA3QndjSE9YZ29BQUxnS1FTMEFBQURLemMzTlRmZmNjNDhPSERoQVdBdmM1TkxUMDNYZ3dBSGRjODg5OUtnRkFPQW01T2JzQlFBQUFPRHZ6ZGZYVjQwYU5WSjhmTHhxMXF3cGYzOS9lWHQ3RXdRQk40SDgvSHhsWm1ZcUpTVkY1ODZkVTZOR2plVHI2K3ZzWlFFQUFEc0lhZ0VBQUhETmZIMTlGUkVSb2VQSGp5c2hJVUZaV1ZuS3o4OTM5cktBLzNxdXJxN3k5UFJVclZxMUZCRVJJVGMzL2dvSUFNRE5pdjlLQXdBQW9FSzR1YmtwSkNSRUlTRWh6bDRLQUFBQThMZERqMW9BQUFBQUFBQUFjREtDV2dBQUFBQUFBQUJ3TW9KYUFBQUFBQUFBQUhBeWdsb0FBQUFBQUFBQWNES0NXZ0FBQUFBQUFBQndNb0phQUFBQUFBQXFRSDUrdnJPWEFBRDRHeU9vQlFBQUFBRGNrdExUMDVXZG5WM2ltUGo0ZUMxWnN1U2E3N1ZvMFNLOThzb3JzbGdzMXp4WFRFeU1vcU9qVlZCUVVLN3JVMUpTMUxadFcrM1pzK2VhMTNLbHk1Y3Y2L3o1OHc2UFAzUG1qQzVkdWxUa2VOdTJiUlVkSFcxM2ZHUmtwRTZlUEdrY08zandvTjU4ODAzbDVPU1ViOUhGTUp2TlpYb1dBTGdSM0p5OUFBQUFBQURBZjRlS0NESExjcSszM25wTHVibTVtamh4b3Z6OS9lMk8yN2h4bzM3NjZTZjUrUGpvNmFlZkx2Zjl3c0xDdEdUSkV2Mzg4ODk2N0xISHlqMlBKQzFjdUZESGpoMVRtelp0NU9KU2NmVlZ2Ly8rdTVLVGsrMmVDd29LVXYzNjlZc2NYN2R1blhKeWN0U2xTeGN0V2JKRTMzNzdyVFpzMk9EUS9YcjE2cVd1WGJ0cXlKQWhEbzNQenM1V1hGeWNzckt5akdQcDZlbmF2WHQza1dybHZMdzhwYWFtT2pSdllHQ2dUQ2FUemJGLy8vdmYrdVNUVHh4K0ZnQzRFUWhxQVFBQUFBRFhYYVZLbFpTUmtYSEQ3bWN5bWZUeXl5OHJLaXBLcjd6eWlpWk5tcVI3NzcyM3lMZ2hRNFlvUGo1ZWMrZk8xYjMzM3F2ZzRPQmk1NXcyYlpvMmJkcFU0bjJuVEptaUtWT21GSHZla1dEUVdrbnI2dXBhNnRpeWlJNk8xb29WSyt5ZTY5cTFxOTJnOXJ2dnZsTm9hS2hEODdkdDIxYi8vT2MvMWFkUG56S3RLekl5VWxKaGxhc2t6WjQ5V3g0ZUhwSmtmTTJNSHovZUNLM0R3c0wwNktPUHFuLy8vZzdOdjJyVkttM2F0RWt6Wjg0a21BVndVeU9vQlFBQUFBQmNkLzcrL2twTFM3dWg5N3ovL3Z2MTBVY2ZhY3lZTVJvM2Jwd1dMVnFraElTRUl1TWVlZVFSYmQyNlZTZE9uTkNmZi81WjVIeEVSSVFrYWNDQUFlcmR1N2NrNloxMzNwR3JxNnVHRFJzbWIyL3ZJdGRjdkhoUlU2ZE9sYXVycTZLaW9zb1V1dWJsNWNuVjFiVklGV2hGK2VxcnIyeGU5KzNiMSs2NG8wZVBLams1V1hmZmZiZWlvNk9WbEpRa1NVWGFGalJ1M0ZoK2ZuN2xYazlRVUpBazZkS2xTenA0OEtEcTFLa2pIeDhmU1lVQi94OS8vS0hBd0VEalBheFpzNmI4L2YyTjBMVnQyN1lhTW1TSXVuYnRLa2xhdVhJbDFiSUEvcFlJYWdFQUFBQUExOTE5OTkyblZhdFc2Y2lSSTJyUW9NRU51MjlJU0lpbVQ1K3VQLy84VSs3dTdoby9mbnl4WXlkTm1tVDN1RFh3OC9YMWxhK3ZyeVRwelRmZjFOaXhZN1ZzMlRLOS9mYmJOdVBOWnJPaW9xS1VrNU9qZDk1NXA4UXFYWHZ5OHZMazVsYTJ2NjRuSmlacTBLQkJOc2ZlZU9PTklzOGdxZGcyRUZkYnZueTVwTUwyRUJzM2JqU09mL0RCQnpianhvd1pVMnBRZS83OGVadCt0ZWZPblRQYU1Bd2RPbFNTbEp5Y3JFMmJOcWxIang3RzE4ajI3ZHUxYTljdURSdzQwS2l5dmRLTmJLY0JBTmNiUVMwQUFBQUE0THE3NjY2N2RQZmRkMnZqeG8ycVhyMjZicnZ0dHV0NlA0dkZvdlQwZFBuNitxcHUzYnFxVzdldUxCYUxQdnZzc3lKakZ5NWNxRjI3ZHRrOVo5VzJiVnU3eDdkdDIxYnNPVWw2OWRWWGl4eGJzV0tGWEYxZDFibHo1eEtmb2FSNXJWYXZYcTBxVmFxb2J0MjZXcmh3b1NScDY5YXQrdkxMTHpWcTFDamRjODg5cGM1aHorKy8vNjdObXplcmUvZnVSZ0E4Zi83OE12V292ZEtpUll1MGJ0MDY0L1hDaFF1TjlmNzAwMDlHdGJYMW1EWEV0VDdYMmJObkpVbDE2dFJSNWNxVmk4eGYwVzBpQU1BWkNHb0JBQUFBQURmRTQ0OC9ydSsvLzE1TGxpeFJzMmJOZE9lZGQ2cDI3ZHAyZzdkcjlkVlhYMm5seXBVYU5XcVVXcmR1TGFtd2IyMUlTRWlSc1ZXclZwVWt1K2VzckFGaVJmRHk4bEplWGw2eG01ZXRYYnRXbFNwVktqR28vZm5ubjVXWm1XbThkNVVxVlRKYUNCdy9mbHlTVkx0MmJlTllXU1VtSnFwR2pScnEyYk5udWE2LzJvZ1JJelJpeEFpdFc3ZE9IMzMwa1VhUEhxMTI3ZHBKa2c0Y09LRGh3NGM3Tk0rc1diUFVzR0hESXUvTjdObXpOWHYyYkp0ajFqR1BQdnFvN3J2dnZncDRDZ0M0dmdocUFRQUFBQUEzaEllSGgzcjE2cVdkTzNkcXg0NGQyclZybDBQWHRXelpVcTFhdFNyVHZkcTFhNmR0MjdZcEtpcEtQWHYyMUlzdnZuaE5QVit0Z1dkV1ZwWXVYcnhZNXV1clZxMHFUMDlQNDNXbFNwVTBiTml3SXVNc0ZvdldyRm1qV3JWcTJUMXZ0V2ZQSG1Wblp4c2JiRm5sNXVZYTcydGVYcDR1WDc1c3QyVkFhVXdtay9yMDZhTmZmLzNWT0ZaY2oxcEpDZzhQZDJoZTYzdzVPVG5LeWNteENlbm56WnRYYkp1SXExczdXSVB6MU5SVXZmWFdXeG94WW9TeFdkeW1UWnUwWk1rU1k0eW5wNmRpWW1JY1doOEFPQk5CTFFBQUFBRGdobkZ4Y1ZITGxpMFZGaGFtcEtRa1pXUmtsTnBudER4Vm9mNysvcG81YzZhaW9xTDA3YmZmS2lRa1JJODk5bGg1bDIxWXMyYU52dmppaXpKZjkrcXJyNnBMbHk2bGpyTytIOWJOdElxVG01dHJ0eEk1SmlaR1dWbFprcVRQUHZ0TTN0N2VtanAxcXJ5OHZNcTAzcXY3MEpaMmJ0YXNXYVhPYVRhYkZSY1hKNm13RmNMT25UdHQrdnUrL1BMTERxL1AralZobmE5NTgrYXFWYXVXSktsR2pSbzJZNlRDL3NLTkdqVnllSDRBY0FhQ1dnQUFBQURBRGVmaDRWSHUvcW1POHZMeTB0U3BVL1dmLy96SENHa3ZYYnFrdkx3OG0zRzV1Ym1TQ2tQU3F4VVhtRHJhcHpVL1AxOVBQdm1rdzJ0T1RVMlZwRko3K09iazVNamQzYjNJOFI5Ly9GSDMzWGVmNHVMaTlNUVRUK2liYjc3UjZOR2o5Zjc3NzB1U3cxWEY5cDd2V25yVVNvVWJnOVd2WDE5NzkrNVZ4NDRkOWQxMzMrbmpqejlXaHc0ZEpCVnU1aFlRRUdEMzJoTW5UaWdxS3NybVdGWldscjc1NWh1RmhvWWFJVzF4V3JWcVpWT1ZuWk9UVTY1bkFJRHJpYUFXQUFBQUFIRExjbk56TTNxaFN0TG8wYU4xOU9oUnUyT2ZmZmJaSXNlS0N5VWQyZWlyUEJJVEV5VVZicUpWa3B5Y25DSWhjbng4dlBidjM2OFJJMFlvTGk1T29hR2hHajkrdkdiT25Lbk16RXpsNStkZmwzN0FqbHExYXBVZWVlUVI3ZDI3VjRHQmdlcmN1YlBpNHVLTUFQVzIyMjZUdjcrLzNXdXpzN050WHVmbDVXbnk1TWs2YythTVhubmxGWWZ1Ly9YWFg4dmQzVjBtazBtclZxMVN0V3JWcnUyQkFLQ0NFZFFDQUFBQUFHNVpwMCtmMW80ZE85UzJiVnQ1ZW5xcVY2OWV1bkRoZ3MyWTlldlhLeUVob2NTZXNGZjc5dHR2SFJwWFVGQ2c1NTU3enVGNXJSL2xMNjNhMkd3MnEwcVZLc1pyaThXaXp6Ly9YSFhyMXJYWk9LdDU4K1phc0dDQjNOM2RsWjJkTFc5dmI0Zlg4dDEzMzlsdDgzQjFTRDFzMkxCaU4wYXpPbmp3b0E0ZVBLang0OGRyenB3NWtxUytmZnZxcFpkZTB1SERoeVZKQXdjT2RIaHRodzRkMHA0OWU5U21UUnRqc3ppcldyVnFxVW1USmtXdTJiUnBrMUpTVWlSSjFhcFZLMU9yQlFDNEVRaHFBUUFBQUFDM3JKaVlHSDM2NmFmeTgvTlRpeFl0OU9DRER4WVpjK0RBQVNVa0pKUWFObDdKMmk2aE5QbjUrUTdQbVpHUm9aMDdkOHJUMDFPTkd6Y3VkcHpaYkZaQlFZRk5VQnNYRjZkRGh3NXB6Smd4UmNaYld5U2twYVdWMmxMQllyRVVhWTlnM1pScitmTGxXcnQycmZFNk96dGJRNFlNY2VqWmxpNWRxdkR3Y05Xc1dkTTRadDFjemQzZFhmNysvbnI5OWRkVnAwNGRXU3dXdmZEQ0N4bzhlTEN4U1ZscWFxcG16WnBsVkFRM2J0eFk3Ny8vdmtKRFE0dmNxM1hyMW1yZHVyWDY5dTJyenAwN3EzdjM3cElLKytMbTUrZkwxZFgxbWphV0E0RHJoYUFXQUFBQUFIREwrdlhYWCtYcDZha0hIbmlnUXVkOS92bm5LM1ErcWZDaitXYXpXVjI2ZENteFJjSGx5NWNsRmZiNXRXclFvSUVhTldxa05tM2FHSDF1cjVhVWxHUTNxTDVTWEZ5Y2xpMWJwbEdqUmhuSHJKdHlWYTFhMWVhMWRSMk9DQWtKVWRPbVRZc2N6OG5KVWIxNjlUUnYzanpqV0dabXBpd1dpd0lEQTQzZXM3VnExVExHV01Qa3hvMGJhL1BtemNYZU15VWxSZnYzNzVldnI2L2Q4M1hxMUxudWZaSUJvQ3dJYWdFQUFBQUF0NlRzN0d6RnhjV3BaY3VXY25PNzlyLytwcWVueTkvZlgrM2F0Vk9mUG4yMFo4OGVQZlRRUS9MMjl0WUhIM3dnTnpjM0RSMDYxT1plRm90RkgzNzRvU3BYcm14VWM5cXpkZXRXclY2OVd0N2UzdXJkdTNlSjY4ak16SlQwL3hXcGt1VHQ3YTBwVTZZVVd5bjZ4eDkvS0NNancyNUxnS3Zuam8yTjFhVkxsMG9jWjgrYU5XdUtmYjZlUFh2YUJNdFdUejMxVkxIempSMDcxdTd4eFlzWHEwNmRPcEtrS1ZPbWxMaW03ZHUzYS92MjdYYlBQZnJvb3dTMUFHNHFCTFVBQUFBQWdGdlM3dDI3bFp1YnE0aUlpQXFaYjg2Y09UcDE2cFRtekptajdkdTM2Nk9QUGxMRGhnM2w3ZTJ0dG0zYmF0eTRjVXBMUzFOVVZKVGMzZDMxM1hmZnlkWFZWUU1HREZDL2Z2MTA0TUFCalI0OXVzaThXN1pzMGRTcFV5VkprWkdScWxHalJvbnJTRXRMazZRaS9XYXZERzZ2dG5IalJybTd1NnRGaXhZbHptM3QzM3RsaTRMaVdDd1dtOWNsVlFIYkMybWx3dEQxU3Bjdlg5YkVpUlBsNWVXbHhNUkVkZTdjV2QyNmRiTVpZNjJ5bFlyZjdFMHE3S1hicTFjdnZmRENDOFdPQVlDYkNVRXRBQUFBQU9DV3RHWExGcGxNSmlPY3RGYWlYaTB2TDYvRTg1VXJWMVphV3BxMmJObWkvdjM3UzFLUnl0V3dzREJObURCQjI3ZHZONnBLdDJ6WkluZDNkM1hyMWswdnZmU1Nac3lZb1RwMTZxaFBuejdHZlJjdFdxUmx5NWJKWkRKcDFLaFJhdG15WlluUGxKdWJxeFVyVmtpU2dvT0RIWGdYcFBQbnoydk5talZxMzc1OXNadUpGUlFVU0Nyc0Jldmg0VkhpcG1PSmlZazZkdXlZa3BLU0pFblZxMWN2TXVhdnYvNlNwR0lyYksyc2xiRlNZYkErWjg0Y3VibTVhY3FVS1RwMDZKRGVmZmRkWldSa2FNQ0FBY1cyTUFDQVd3VkJMUUFBQUFEZ2xtTTJtN1Z6NTA3ZGM4ODk4dkh4a1NSMTdkcTF4R3VLTzkrelowK2xwcWJLM2QxZEhUdDJsQ1JWcTFaTlVtRVAzTnR2djEwdUxpNEtDd3RUV0ZpWTh2THl0SFBuVGgwK2ZGZ3Z2L3l5cE1LUCtLZW1wbXJGaWhYcTNMbXpUcDQ4cVprelorcllzV1B5OXZiVzJMRmoxYng1YzV2N0ppWW1hdFNvVWFwV3JabzhQVDNsNXVhbWxKUVUvZlhYWDZwYXRhb2VmL3p4VXQ4SGErc0ZOemMzSXlDK21vK1BqN1p0MjZZcVZhcG8vZnIxdXV1dXV5UVZCdFJlWGw1RnhxZW1wbXJhdEdseWNYRlJzMmJOakNEOHM4OCtrOWxzbHB1Ym0rTGo0eVZKZ1lHQnhhNHRPenRiUjQ0YzBaNDllN1JseXhhZE9uVks3ZHUzMTZCQmcrVHA2YW53OEhETm5UdFhIMzc0b1hyMzdxMVdyVnJwZ1FjZTBFTVBQYVRZMk5oU24xMlNqaDgvWG1JZlcwbHExYXFWc2VFYUFEZ1RRUzBBQUFBQTRKWVRHeHVyckt3c2hZZUhHOGRlZmZYVmNzMVZ2MzU5blRwMVN2ZmZmNyt4b1ZhalJvMzB5Q09QNklzdnZ0QVhYM3hoOTdydzhIQTkvZlRUeHVzWFgzeFJuVHAxVXZYcTFmWFRUei9wMkxGamV1Q0JCelJxMUNqVnJsMjd5UFdCZ1lIeTh2SlNkbmEyTWpNelZWQlFvQ3BWcXVpaGh4NVMzNzU5UzIyUklFa3JWNjVVWEZ5YzNuMzNYU093dmxxZlBuMDBmLzU4ZmZ2dHQ2cFZxNVplZlBGRlNWS1hMbDNVcFV1WEl1TWZmUEJCUlVkSEY2a3FQbm55cEhidDJpV0x4U0ozZDNjOThzZ2phdHUyYmJGck8zejRzUEhzanp6eWlKNSsrbWtGQkFRVWVROW16SmloMk5oWXJWNjlXbDk4OFlVZWZQREJVbnZUV3BYVW85YnFYLy82bDkzM0h3QnVOSlBsNnFZeUFBQUFBQURjQWhJU0VsU3paczNyR3NKbFptYmEzWGlyYXRXcUpmYU10VmdzaW8yTlZiTm16U3A4VFJhTFJkbloyWEozZDVlTGk0dFNVbExrNys5L3pmTmF3OXlTK3NJNklqazVXYjYrdnZMeThsSmFXcHB1dSswMmg2L055OHVya0kzaEFPQkdNeFczMitPVll3aHFBUUFBQUFBQUFPRDZjU1NvZGJrUkN3RUFBQUFBQUFBQUZJK2dGZ0FBQUFBQUFBQ2NqS0FXQUFBQUFBQUFBSnlNb0JZQUFBQUFBQUFBbkl5Z0ZnQUFBQUFBQUFDY2pLQVdBQUFBQUFBQUFKeU1vQllBQUFBQUFBQUFuSXlnRmdBQUFBQUFBQUNjaktBV0FBQUFBQUFBQUp5TW9CWUFBQUFBQUFBQW5JeWdGZ0FBQUFBQUFBQ2NqS0FXQUFBQUFBQUFBSnlNb0JZQUFBQUFBQUFBbkl5Z0ZnQUFBQUFBQUFDY2pLQVdBQUFBQUFBQUFKeU1vQllBQUFBQUFBQUFuSXlnRmdBQUFBQUFBQUNjaktBV0FBQUFBQUFBQUp5TW9CWUFBQUFBQUFBQW5JeWdGZ0FBQUFBQUFBQ2NqS0FXQUFBQUFBQUFBSnlNb0JZQUFBQUFBQUFBbkl5Z0ZnQUFBQUFBQUFDY2pLQVdBQUFBQUFBQUFKeU1vQllBQUFBQUFBQUFuSXlnRmdBQUFBQUFBQUNjaktBV0FBQUFBQUFBQUp5TW9CWUFBQUFBQUFBQW5JeWdGZ0FBQUFBQUFBQ2NqS0FXQUFBQUFBQUFBSnlNb0JZQUFBQUFBQUFBbkl5Z0ZnQUFBQUFBQUFDY2pLQVdBQUFBQUFBQUFKeU1vQllBQUFBQUFBQUFuSXlnRmdBQUFBQUFBQUNjaktBV0FBQUFBQUFBQUp5TW9CWUFBQUFBQUFBQW5JeWdGZ0FBQUFBQUFBQ2NqS0FXQUFBQUFBQUFBSnlNb0JZQUFBQUFBQUFBbkl5Z0ZnQUFBQUFBQUFDY2pLQVdBQUFBQUFBQUFKeU1vQllBQUFBQUFBQUFuSXlnRmdBQUFBQUFBQUNjaktBV0FBQUFBQUFBQUp5TW9CWUFBQUFBQUFBQW5JeWdGZ0FBQUFBQUFBQ2NqS0FXQUFBQUFBQUFBSnlNb0JZQUFBQUFBQUFBbkl5Z0ZnQUFBQUFBQUFDY2pLQVdBQUFBQUFBQUFKeU1vQllBQUFBQUFBQUFuSXlnRmdBQUFBQUFBQUNjaktBV0FBQUFBQUFBQUFBQUFBQUFBQUFBQUFBQUFBQUFBQUFBQUFBQUFBQUFBQUFBQUFBQUFBQUFBQUFBQUFBQUFBRDhkL28vRnRoWHE1NjRxa01BQUFBQVNVVk9SSzVDWUlJPSIsCgkiVGhlbWUiIDogIiIsCgkiVHlwZSIgOiAibWluZCIsCgkiVmVyc2lvbiIgOiAiMTkiCn0K"/>
    </extobj>
    <extobj name="C9F754DE-2CAD-44b6-B708-469DEB6407EB-2">
      <extobjdata type="C9F754DE-2CAD-44b6-B708-469DEB6407EB" data="ewoJIkZpbGVJZCIgOiAiMTg3MjM1NjQzNjkzIiwKCSJHcm91cElkIiA6ICIxMTEyMTA1NzQ2IiwKCSJJbWFnZSIgOiAiaVZCT1J3MEtHZ29BQUFBTlNVaEVVZ0FBQmNFQUFBSTNDQVlBQUFCVFFaUHpBQUFBQ1hCSVdYTUFBQXNUQUFBTEV3RUFtcHdZQUFBZ0FFbEVRVlI0bk96ZGQxUVVWeHNHOEdmcFRWRVJVWUtJTldKSk1NWWVXd1FUVFNReHNTWnFZamRZWTBrVU5TYWkyTHNTalFvMnhCb0VZMEhGZ21CQkJSdGlBMUVRRUNJQzB0bGx2ejg0T3gvRDdzS0NvSEY5ZnVkNFpHZnV6TnhkN2c0ejc5ejdYb2xjTHBlRGlJaUlpSWlJaUlpSWlPZ3RJNUZJSktXVjBYa2RGU0VpSWlJaUlpSWlJaUlpZWhNWUJDY2lJaUlpSWlJaUlpSWlyY1VnT0JFUkVSRVJFUkVSRVJGcExRYkJpWWlJaUlpSWlJaUlpRWhyTVFoT1JFUkVSRVJFUkVSRVJGcUxRWEFpSWlJaUlpSWlJaUlpMGxvTWdoTVJFUkVSRVJFUkVSR1IxbUlRbklpSWlJaUlpSWlJaUlpMEZvUGdSRVJFUkVSRVJFUkVSS1MxR0FRbklpSWlJaUlpSWlJaUlxM0ZJRGdSRVJFUkVSRVJFUkVSYVMwR3dZbUlpSWlJaUlpSWlJaElhekVJVGtSRVJFUkVSRVJFUkVSYWkwRndJaUlpSWlJaUlpSWlJdEphRElJVEVSRVJFUkVSRVJFUmtkWmlFSnlJaUlpSWlJaUlpSWlJdEJhRDRFUkVSRVJFUkVSRVJFU2t0UmdFSnlJaUlpSWlJaUlpSWlLdHhTQTRFUkVSRVJFUkVSRVJFV2t0QnNHSmlJaUlpSWlJaUlpSVNHc3hDRTVFUkVSRVJFUkVSRVJFV290QmNDSWlJaUlpSWlJaUlpTFNXZ3lDRXhFUkVSRVJFUkVSRVpIV1loQ2NpSWlJaUlpSWlJaUlpTFFXZytCRVJFUkVSRVJFUkVSRXBMVVlCQ2NpSWlJaUlpSWlJaUlpcmNVZ09CRVJFUkVSRVJFUkVSRnBMUWJCaVlpSWlJaUlpSWlJaUVock1RaE9SRVJFUkVSRVJFUkVSRnFMUVhBaUlpSWlJaUlpSWlJaTBsb01naE1SRVJFUkVSRVJFUkdSMW1JUW5JaUlpSWlJaUlpSWlJaTBGb1BnUkVSRVJFUkVSRVJFUktTMUdBUW5JaUlpSWlJaUlpSWlJcTNGSURnUkVSRVJFUkVSRVJFUmFTMEd3WW1JaUlpSWlJaUlpSWhJYXpFSVRrUkVSRVJFUkVSRVJFUmFpMEZ3SWlJaUlpSWlJaUlpSXRKYURJSVRFUkVSRVJFUkVSRVJrZFppRUp5SWlJaUlpSWlJaUlpSXRCYUQ0RVJFUkVSRVJFUkVSRVNrdFJnRUp5SWlJaUlpSWlJaUlpS3R4U0E0RVJFUkVSRVJFUkVSRVdrdEJzR0ppSWlJaUlpSWlJaUlTR3N4Q0U1RVJFUkVSRVJFUkVSRVdvdEJjQ0lpSWlJaUlpSWlJaUxTV2d5Q0V4RVJFUkVSRVJFUkVaSFdZaENjaUlpSWlJaUlpSWlJaUxRV2crQkVSRVJFUkVSRVJFUkVwTFVZQkNjaUlpSWlJaUlpSWlJaXJjVWdPQkVSRVJFUkVSRVJFUkZwTFFiQmlZaUlpSWlJaUlpSWlFaHJNUWhPUkVSRVJFUkVSRVJFUkZxTFFYQWlJaUlpSWlJaUlpSWkwbG9NZ2hNUkVSRVJFUkVSRVJHUjFtSVFuSWlJaUlpSWlJaUlpSWkwRm9QZ1JFUkVSTys0ME5CUW5EbHpwa0wzbVpPVGc5R2pSMlA3OXUwQWdNREFRTVRHeGxib01Vb1RIeDhQSnljbmhJV0Z2ZGJqYWtvdWx5TXpNMU8wTENrcENWNWVYaWdvS0ZDNXpaTW5UMTVIMVlpSWlJaUl0SXJlbTY0QUVSRVJFYjA1QlFVRjJMcDFLeElURTlHcVZTdFVxMWF0UXZhcnE2dUxtSmdZMk52Ykl6YzNGN3QyN2NMejU4OHhiZG8wZE8zYXRVS09VVjRQSHo1VUc1Q3ZXN2N1R2pWcXBMUmNYWG1KUkFJYkd4dkk1WExFeGNXcFBXYmR1bldWbHJtNXVTRWhJUUVyVjY2RXNiRXhBT0R1M2J2WXZYczNkSFYxTVd6WU1GSDVLMWV1WVBiczJmanFxNjh3ZnZ4NHRjY2lJaUlpSWlJeEJzR0ppSWlJM21FNk9qb1lPWElrWnMrZWplM2J0MlB5NU1rVnNsOTlmWDFJSkJMSVpESVlHaHBpOWVyVm1EdDNMaFl1WEFpWlRJWlBQLzIwUW81VEhpZE9uSUN2cjYvS2RYMzc5bFVLZ3N0a01vd1lNVUpsZVgxOWZSdzllaFE1T1RscXkram82Q0FnSUVCcGVlL2V2VEY3OW13c1hyd1l2Ly8rT3lRU0NicDA2WUl1WGJwZzkrN2Q2TkNoQXhvM2JneWdNQWp2N3U0T1kyTmpPRG82aXZiajUrZUg5ZXZYbC9xKzFiR3dzTUNlUFh2S3ZUMFJFUkVSMFg4ZGcrQkVSRVJFV3U3R2pSc2xyamMwTklTZG5SMXExcXhaWWxrakl5TzgvLzc3R2gvWHdNQUFVcWtVQUdCdWJvNmxTNWRpMTY1ZDZOU3BrOGI3cUV5S1ZDMEtQL3p3UTRubFhWMWQwYjE3ZCtIMXNXUEhzRzdkT2xHWnVYUG5va3VYTHFJeXExZXZWcm0vanovK0dOOS8vejEyN3R5SlM1Y3VvVU9IRGdBQUZ4Y1hYTHQyRGFHaG9XamN1REVLQ2dvd2I5NDg1T2ZuWTlHaVJVcS9nM3IxNnFGWHIxNmx2MkVWenA4L0R6MDkzaElRRVJFUmtYYmpGUzhSRVJHUmxwcytmYnBHNWJadDIxYmllanM3TzhURXhKVHAyS2RQbjhicDA2ZEZ5L2J1M1FzQTJMeDVNK3pzN01xMHY5SkVSVVZoM0xoeG9tVy8vdnFyOFBQSmt5ZUZuNjJ0clN2MDJKcEtTa3JDOCtmUEFRQ3RXN2VHWEM1SHRXclZFQmtaS1pSeGRYVkZsU3BWaEdXOWV2V0NWQ3FGbnA2ZXNLeG16WnF3dExTRWc0TURIQndjeWxXWDI3ZHZxODAvVGtSRVJFU2tMUmdFSnlJaUl0SnlxMWF0VWxxMlo4OGVYTDU4R1lzV0xZS1JrWkZHK3pFeU1rSjRlTGhHWlo4L2Y0NkRCdytpYytmT3NMZTNWMW1tUm8wYUd1MExLSnhFVWlLUmxGck8xdFlXbnA2ZUFBcDdPWHQ1ZVdINjlPbG8xcXlaeHNkU3g5M2RIZTd1N3FKbCt2cjZvdGR1Ym01SzIrbm9pT2VpOS9YMXhZRURCMFRMZHUzYVZlYjZEQnc0RUtOR2pSSmVGeFFVWU1PR0RXalhyaDNhdEdtajBlY2xrOGxnWUdCUTVtTVRFUkVSRWIxTkdBUW5JaUlpZWdPeXNySVFHaHFLaHc4ZklpMHRUYU50T25Ub2dJNGRPNWI1V0MxYXRGQmFwa2lCOGRGSEh5a0ZhVXVpYXRKSVZlTGo0M0h3NEVFMGE5WU0vZnIxMDNqL3FzeWJOdy9oNGVGWXVIQWhXclpzV1dKWmZYMTlZUkxLeDQ4ZkF3QXNMUzFWVGt4WlZtUEhqa1c3ZHUyRTEwRkJRZkQyOWtaT1RvNnd6TVhGQlZsWldiQzF0WVdkblIyQ2dvS3dZOGNPbGZ2YnNHRkR1ZXVpYW1MTVI0OGVJVGc0R1A3Ky9yQzF0VVcvZnYzZzZPaW9GS2d2U2lhVE1SMEtFUkVSRVdrOVh2RVNFUkVSdldZUEhqekF5Wk1uSVpQSlVLZE9IVFJxMUVpajNyZ1ZFY2hWU0V4TWhMR3hjWmtDNEdWaGFtb0tBTWpNekh6bGZVVkdSaUk3T3h2UjBkR2xCc0VWOHZQekVSb2FDZ0NRU3FYSXpzNkdzYkZ4dVk2dm82TWo5R2d2K2p0bzM3NDlkSFYxNGVycUNudDdlL3o0NDQ5bzFhb1ZacytlamN6TVRMaTV1ZUdqano1Q1JrYUd5djAyYWRLa1hQVlJwMkhEaHRpMWF4Y0NBZ0t3Wjg4ZXJGeTVFdHUzYjBlL2Z2M1FwMDhmR0JvYUttMlRuNTlmWXBDY2lJaUlpRWdiTUFoT1JFUkU5Qm85ZVBBQS92NythTktrQ1J3ZEhjc2RtSDBWT1RrNWVQejRNYVJTS1p5Y25Fb3RmK0RBQVppYm13dXZaVEpacWR0VXJWb1Z1cnE2U0UxTmZhVzZBc0NTSlVzUUZSV0ZidDI2YWJ6TnhZc1hrWldWQlFEWXVIRWp6TXpNc0dqUklpRTRyeW01WEk2NHVEZ01IejRjQUJBYkd5dXNNekF3UU1lT0hlSGo0NE1XTFZvSUUySzZ1TGpBdzhNRGJtNXVXTHAwS1hyMzdvM1kyRmhZV1ZuQndNQUFOalkyYU5XcUZRRGc3Ny8veHA5Ly9xbHhmWTRjT1FJREF3TzBhdFVLNzczM250SjZmWDE5ZlBubGwvajg4ODl4N05neDdONjlHNXMyYllLZm54Kzh2THlVZW4xTHBWSUd3WW1JaUloSTZ6RUlUa1JFUlBTYVpHVmw0ZVRKazJqU3BBbjY5T256eHVvUkZSVUZxVlFLUzB0TDlPM2JWMjA1UHo4L1BIdjJUQlE0VmpYeHBDb25UNTVFalJvMWhBa2dYMFg5K3ZWUnYzNzlNbTF6Nk5BaGZQamhod2dQRDRlam95UDI3Tm1ER1RObVlPblNwUUNnVWI1c29MQW4rNGdSSTBvdDUrUGpBeDhmSDZYbG8wZVBGbjVldTNZdDdPM3Q4Y1VYWCtDTEw3NEFBRGc0T0dEQ2hBbHE5eXVUeWZEUFAvOGdOallXTldyVUVIcnVLOTZIT25wNmV1alRwdzk2OXV5SlE0Y093Y2pJU0dYYUV3YkJpWWlJaU9oZHdDQTRFUkVSMFdzU0dob0ttVXdHUjBmSE4xcVB4TVJFQUlYcE9QcjM3NisyM0tsVHAyQm9hQ2dLbnRhc1dSTmp4b3dSWHA4L2Z4NlJrWkdpWlFxMWE5ZEdRa0pDQmRaY014RVJFYmgxNnhhbVRwMks4UEJ3TkczYUZIUG56c1dhTld1UWtaRlJwc2tnemN6TWNQTGtTYVhsMGRIUk9IejRNSTRlUFlySmt5Y2pPenNiWGw1ZUdEUm9FTDc2Nml0VXFWSkZvLzAzYU5BQURSbzBVTG51MnJWcjhQRHdRSHg4UEw3OTlsc01HemFzelBtN0RRME5NWERnUUFDRnZkcHYzNzZOMDZkUFEwZEhCeE1uVGtSdWJpNkQ0RVJFUkVTazlSZ0VKeUlpSW5wTkhqNThpRHAxNnJ5UkZDaEYzYmx6QjBCaER1bVNaR1ptS2dWenpjM05SWUh6K1BoNFJFWkdxZ3ltMjlyYUlpQWdBREtaRExxNnVoVlE4OUxKNVhKczJyUUp0cmEyK1BEREQ0WGxiZHEwd2RhdFcyRm9hSWljbkJ5WW1abHB0TCtVbEJRa0ppWWlJU0VCY1hGeGVQVG9FU0lqSS9IaXhRczRPRGhnNWNxVmFONjhPWURDOTd0bHl4WjRlM3ZEM3Q0ZWpSbzFRcDA2ZFZDMWFsVVlHQmlnZHUzYWFOeTRzVWJIL2YzMzN4RVNFZ0lIQndmTW5Uc1hkbloyWmY0c2dNTFA0KzdkdXpoMzdoeUNnb0tRbkp3TWlVU0NRWU1HUVM2WFF5YVRxY3dWVGtSRVJFU2tUUmdFSnlJaUlucE4wdExTMEtoUm96ZGFCN2xjam9zWEx3S0FrSmRhbll5TUROU3FWYXZjeDJyVXFCR09IRG1DNk9ob2pZTy9yeW84UEJ5UmtaR1lPWE9tMGpwRnNEY3BLYW5VOXlXWHl5R1JTSERreUJIczJMRURPam82ZU8rOTk5QzRjV01NSFRvVWJkdTJWZHBIbXpadDBLWk5HOXk3ZHcraG9hR0lqSXhFY0hBdy92MzNYOGpsY2l4YnRneDVlWG1Jakl3czlYMkVoSVNnWmN1V0dESmtDTkxTMG5EanhnMlY1WW9HK292Vy9mYnQyemgvL2p5Q2c0T0Z3SGZMbGkweGFOQWdkTzdjR2RXclYwZDJkcmJvY3lFaUlpSWkwbFlNZ2hNUkVSRzlScHFtNGFnc2x5OWZSbkp5TXF5c3JJUWV6S3JJWkRKa1ptYWlhdFdxNVQ1V2l4WXRBQUEzYnR4NGJVSHdKazJhb0huejV2ajAwMC9WcG1KNTlPZ1JQdm5ra3hMM0V4NGVqbjM3OW1IaXhJbG8zNzQ5WEZ4Y0VCc2JpOWpZV0p3K2ZWcFU5dVRKazVESlpQajg4OC9WN3MvYjJ4dTFhdFhDczJmUE1IMzZkSTNleTYxYnQwb3RxMGpWa3BlWGgvRHdjSVNFaE9EaXhZdElUVTJGUkNKQnMyYk5NR0RBQUhUcDBnVTFhdFFRYlp1Ym13c0FNREl5MHFnK1JFUkVSRVJ2S3diQmlZaUlpTjRSTXBrTVhsNWVBSUIrL2ZxVk9EbGtlbm82Z01MMEorVWhsOHRoWjJjSEt5c3JCQWNIbzErL2ZzSzY2OWV2WStmT25SZzNicHhHd2ZHc3JDdzhmLzRjZGV2V0xiV3NtWmtaM04zZDFiNjM2T2hvcEtXbDRZTVBQaWh4UHhrWkdiaDI3UnFrVXFsUXg5R2pSNk5EaHc1Q21lRGdZSGg2ZW9xMkd6dDJMTnExYXllOHZuanhJalp2M2l6MEdyZXdzTURtelp0TGZSK2pSNDlHOSs3ZDhkMTMzNVZhZHN1V0xmRHo4ME5PVGc2QXdnY0JBd1lNUUxkdTNXQnBhYWwydTZ5c0xBQjQ0K2w1aUlpSWlJZ3FHNFBnUkVSRVJPK0luVHQzSWpvNkduWHIxc1VYWDN4Ull0bm56NThEZ0ZMdjRhTHk4L09GbEJxK3ZyNTQrdlFwNHVMaUVCY1hoK2JObTJQV3JGbm8wYU1IZHUvZWpRY1BIZ2pCNUNkUG51RG16WnZJeTh2VHFONlRKazNDNDhlUE1YdjJiSFRyMXEzVThpWW1KbXJYS1NiN2JOdTJiWW43U0UxTkJWQVl0RmF3c0xBUUJlS0xybE5YNXY3OSs2TDFlbnA2R3VmM3JsS2xpa1pscTFTcEFpc3JLM1R2M2gzZHUzZUh0YlcxUnZ0LzlPZ1JnTUxKVG9tSWlJaUl0Qm1ENEVSRVJFVHZnRk9uVG1IMzd0MHdNRERBckZtem9LK3ZYMko1UmQ1d0d4c2IwZkpObXpiaDNyMTdTRXhNRkhKZEE0Q0hod2NNRFExUnAwNGROR3JVU0FneWYvWFZWemg0OENEV3JsMkxWYXRXUVU5UEQvZnYzNGVPams2cEUzTXFLSTZoK0wrOFVsSlNjT1RJRVh6MjJXZHFKOFlzS0NnQUFDUWtKTURZMkZqakNUVGZwUDc5KzJQZ3dJRmwyaVl0TFEyN2QrOEdnRko3eFJNUkVSRVJ2ZTBZQkNjaUlpTFNjb2NPSFlLSGh3ZDBkSFRnNnVxcWxJSmsvdno1eU0zTlJZMGFOV0JxYW9vWEwxN2c3Tm16TURRMFJLZE9uVVJsLy8zM1h5UW1Kc0xXMWhZZE8zWkUzYnAxWVdOakF4c2JHOVNxVlVzcERVbU5HalV3Y3VSSWVIaDRZTzdjdVJnMGFCQXVYcnlJSmsyYWFKeUxldTNhdFVoT1R0YTRCN1VxY3JrY3k1Y3ZoNTZlSG9ZTkc2YXlqTG01T1lLRGcyRmtaSVNBZ0FDbHoybng0c1ZZdkhoeGljZHhkM2VIdTd0N21lc1hIeDhQYzNOekdCa1pJU29xQ29EbStlTjFkSFJLWEQ5NzltekV4OGZEMk5nWUJnWUd5TTNOeGVQSGo1R2ZuNC91M2J1alFZTUdaYTR2RVJFUkVkSGJoRUZ3SWlJaUlpMFdIUjJOalJzM3d0allHTE5uejFhWkJzVFEwQkFoSVNGQ0wyZ0FxRk9uRHNhUEg2K1VLc1BWMWJYRVhPS3E5TzNiRnk5ZnZzU3VYYnR3OWVwVkFNQ0lFU00wM3Q3VTFCU21wcVpsT21aeGZuNStDQThQeDRJRkM5VG1PUjgyYkJpMmJObUN2WHYzb21iTm1oZzVjcVJvZmZHYzRCY3VYTUQyN2RzQkFCS0pCUHI2K2hnOWVqUSsvdmhqb1l3aUozaHBwazZkS3FTZ1VTaTZuMWRSczJaTlhMMTZWZmo5U2lRUzFLNWRHMDVPVGhnOGVIQ0ZISU9JaUlpSTZMOU1Jbi9WY2FWRVJFUkVwSkVWSzFhZ1E0Y082Tml4NDJzOTd2bno1OUc0Y1dQVXJsMjd4SEs1dWJuSXo4K0hqbzVPaVhtMXkrdng0OGU0ZXZVcWF0ZXVyZFREdkRMSTVYTGs1T1RBME5BUU9qbzZpSStQMXpoZjl1dDI3Tmd4UEh2MkRES1pESHA2ZXZqd3d3L2g0T0JRb2Njb0tDaEFRVUVCZEhWMXkvd2dnNGlJaUlqb3YwcWl3Y1V0ZytCRVJFUkVyOG1iQ29JVEVSRVJFUkZwSzAyQzRDVW5FQ1FpSWlJaUlpSWlJaUlpZW9zeENFNUVSRVJFUkVSRVJFUkVXb3RCY0NJaUlpSWlJaUlpSWlMU1dneUNFeEVSRVJFUkVSRVJFWkhXWWhDY2lJaUlpSWlJaUlpSWlMU1czcHV1QUJFUi9aOVVLc1hqeDQrUm5KeU03T3hzeUdTeU4xMGxJcTJncTZzTFkyTmpXRnBhb2w2OWV0RFQ0eVVRRVJFUkVSSFJ1NEozZ0VSRS94RXBLU200YytjT0xDd3NZRzl2RHpNek0ranE2cjdwYWhGcEJabE1ob3lNRE1USHgrUFNwVXRvMXF3WmF0U284YWFyUlVSRVJFUkVSSzhCZytCRVJQOEJLU2twaUlpSVFJc1dMVkM5ZXZVM1hSMGlyYU9ycXd0emMzT1ltNXZqeFlzWHVIMzdOcG8zYjg1QU9CRVJFUkVSMFR1QU9jR0ppTjR3cVZTS08zZnVNQUJPOUpwVXIxNGRMVnEwd0owN2R5Q1ZTdDkwZFlpSWlJaUlpS2lTTVFoT1JQU0dQWDc4R0JZV0ZneUFFNzFHMWF0WGg0V0ZCUjQvZnZ5bXEwSkVSRVJFUkVTVmpFRndJcUkzTERrNUdkYlcxbSs2R2tUdkhHdHJhL3o3Nzc5dnVocEVSRVJFUkVSVXlSZ0VKeUo2dzdLenMyRm1admFtcTBIMHpqRXpNME5XVnRhYnJnWVJFUkVSRVJGVk1nYkJpWWplTUpsTUJsMWQzVGRkRGFKM2pxNnVMbVF5Mlp1dUJoRVJFUkVSRVZVeUJzR0ppSWlJaUlpSWlJaUlTR3N4Q0U1RVJFUkVSRVJFUkVSRVdvdEJjQ0lpSWlJaUlpSWlJaUxTV2d5Q0V4RVJFUkVSRVJFUkVaSFdZaENjaUlpSWlJaUlpSWlJaUxRV2crQkVSRVJFUkVSRVJFUkVwTFVZQkNjaUlpSWlJaUlpSWlJaXJjVWdPQkVSRVJFUkVSRVJFUkZwTFFiQmlZaUlpSWlJaUlpSWlFaHJNUWhPUkVSRVJFUkVSRVJFUkZxTFFYQWlJaUlpSWlJaUlpSWkwbG9NZ2hNUkVSRVJFUkVSRVJHUjFtSVFuSWlJaUlpSWlJaUlpSWkwRm9QZ1JFUkVSRVJFUkVSRVJLUzFHQVFuSWlJaUlpSWlJaUlpSXEzRklEZ1JFUkVSRVJFUkVSRVJhUzBHd1ltSWlJaUlpSWlJaUloSWF6RUlUa1JFUkVSRVJFUkVSRVJhaTBGd0lpSWlJaUlpSWlJaUl0SmFESUlURVZHbHljdkx3NjVkdTNEdTNEbkk1ZkpLUFZac2JDeFdyMTZOaXhjdmxsaHU4ZUxGV0xObWpkTHlOV3ZXWVBIaXhTVnVtNUdSZ2R6YzNGZXE1OXZ1MGFOSGxiYnY5ZXZYWTlteVpaVzJmeUlpSWlJaUlubzNNUWhPUkVTVjV1REJnOWkrZlRzQ0F3TWhrVWdxWkovUjBkRndjbktDazVNVDR1TGloT1ZYcjE3RmtTTkhFQjRlWHVMMmdZR0JDQW9LVWxvZUZCU0V3TUJBdGR1bHBLUmcyclJwbUQ5L1BtUXltZEw2U1pNbVljU0lFV1grOTE4VUVCQ0FaY3VXNGQ5Ly94V1d5ZVZ5VEowNkZXUEhqc1hqeDQvTHRkOHpaODdnNzcvL0xuSDlpUk1uMUs2L2ZQa3l0bS9mWHE1alV5RW5KeWVWbjNGeWNqSisrZVVYMFhmcXpwMDdtRFZyRnZMeThpcTBEcm01dVVoSlNWRzVUdDJ4enB3NWcxbXpacFZwbS9JcXFYNmtmVkpTVXBDVWxDUzh6czNOeGNHREIzSHIxaTJOOS9GZmFMZi9OWEs1SENkT25LaTA5M245K25XRWg0ZFg2QU4ydGdYNnIzZ1gyMkowZERTdVhidW1kbjFzYkN4ZXZIanhHbXVrN01HREJ6aHg0Z1JpWW1MZWFEMDBGUlVWaGIxNzl3SUFIajU4aU9EZ1lKWGxjbk56NGVucGlYdjM3cjNPNnYzbnhNVEVJRFkyVnJRc05qWVd1M2Z2cnBDL05ibTV1ZGkyYlJzOFBUMlJrWkh4eXZ1ajh0RjcweFVnSWlMdGxKU1VCQjhmSCtqcjYyUGN1SEVWdHQralI0OENBRDc0NEFQWTJOZ0l5Mi9jdUFFQWNIQndxTEJqRmZYMDZWTThlZklFMGRIUldMMTZOYVpObTZhMFBqMDl2VktPL1RxbHBLUmc0OGFOeU1qSXdQdnZ2dzluWjJjQWdFUWlRWXNXTFhEcjFpM3MyclVMczJmUEx0TitNek16c1hidFdtUmtaT0R1M2J1WU5tMGFEQTBOTmQ3ZTM5OGZHelpzUUVGQkFXeHNiTkNqUjQ4eUhaOUtscE9UZy9Ed2NHUmxaUW5MWHJ4NGdhdFhyeW85OUpGS3BVaElTTkJvdnpZMk5rb1B3STRmUDQ3MTY5Zmo1TW1Ub3VVeW1ReS8vdm9yakl5TU1HUEdETlNvVVVOWUZ4OGZqNnRYcjRyS3krVnllSHQ3NC9qeDQxaTFhaFVzTFMwcnRYNXZnejU5K2lBbkorZVY2dTdrNUFRakl5TWNQbnk0QW12MjM3VisvWHBjdVhJRk8zZnVSTFZxMVFBQVBqNCtxRmV2SGxhc1dGSHE5aFhWYmhXSzM0QXJTQ1FTMk5qWVFDNlhpeDVXRlZlM2J0MVM2L3dxTkcwZjkrN2R3L0xseTNIMTZsVzR1cnFxTENPWHk1R2VubzduejU4aktTa0p6NTQ5UTJKaUlwNCtmWXJZMkZpWW1KaGd3NFlOU3R0ZHZud1pjK2JNZ1ptWkdiWnYzNDZxVmFzSzZ4NDllcVEyUUZXL2ZuM1kyZG1wclRQYkFpbE1uVG9WSmlZbVdMQmd3UnM1dmphM3hZS0NBbnovL2Zkd2RIVEV5SkVqaGVPN3U3c2pOVFVWMjdadGc1bVptZEw3R1RGaUJKeWRuVEZ4NGtUUnVyQ3dzQkkrQ2ZYcTE2K1A2dFdyYTF3K0pDUUVDeGN1Uk5PbVRkRzFhOWN5SGN2UHp3L3IxNjh2YXhVRlAvNzRJNzcvL3ZzeWIvZmd3UU5zM2JvVkF3Y094TzNidCtIaDRZRmh3NFpoeUpBaG9uTGg0ZUh3OGZHQmpZME4zbi8vL1hMWFUrRnRQSGRKcFZLNHU3dERLcFZpeTVZdDBORXA3Qy84NU1rVGVIbDVJU01qQTJQR2pDbjMvdVZ5T1Zhc1dJRXpaODVBVjFjWEgzMzBrVWIzckR0MjdNRE9uVHRWcmp0Ky9MaEdIYXBzYlczaDV1Wlc1anByS3diQmlZaTBnSk9UVTZYdGUrL2V2YWhSb3dZeU16UFJ2My8vVXN2NytmbEJUMDhQUzVjdVJYWjJOZ0RnaHg5K0tIWC9tc2pMeXhONmEvZnUzVnUwUEN3c0RQcjYrbWpWcXBWRyt5cXJsaTFid3NYRkJXdlhyc1h4NDhkaGJXMk53WU1ISzVYVE5QajA3YmZmbGhnMFYzY0JXVjVHUmtaS056V3FyRisvSGhrWkdiQzN0MGVmUG4xRTYvcjM3dzgvUHorY1BYc1d6czdPYU5teXBjYkhOelUxeGRLbFN6RnYzanljT1hNR1Q1NDh3Y0tGQzJGaFlWSGlkbEtwRkgvOTlSZDhmWDBCQUlNR0RjS25uMzZxOFhHcFpMLzg4Z3NBQ0dsKzFxMWJCMk5qWXdCQVdsb2FBR0R1M0xuQ3pZQ0Rnd082ZGV1bThTZ0dmMzkvQkFZR1lzMmFOYVYrTjNSMWRURm8wQ0FzWGJvVVk4YU13Y3laTS9IeHh4K3JMSnVWbFlWbHk1WWhPRGdZMzN6emplZ2NrcFNVVkNuMXEwejM3dDNEaEFrVEFCU21iR3JkdXZVYnE0dTJ5TXJLZ29tSlNZbGxnb0tDY1A3OGVUZzdPd3VCSmtORFEvVHYzeDlidG14QmNIQXdQdm5ra3hMM1VWSHRGdmgvb0VjVmZYMTlIRDE2RkRrNU9Xckw2T2pvSUNBZ29NVDZ2aTVObXpiRmQ5OTlCMjl2YnpSczJCQURCdzRVMXZuNitzTEh4d2ZwNmVsS0Q5bk16YzFoYlcyTnBrMmJ3dGJXVm1tL2VYbDUyTGh4STB4TlRaR1ZsWVUvL3ZnRFM1WXNnWjVlNFczdDJiTm5zWHYzYnBWMUdqcDBxTm9nT050QzJSVy85cFJJSktoYXRTcGF0R2lCUVlNR29XblRwcFY2L01xVWxKUUVVMVBUTjNKc2JXK0xjcmtjLy83N3I2Z25yRVFpd2RpeFkrSHE2b29kTzNiQXhjV2x4UGRYMUsrLy9xcHgyYUpjWFYzUnZYdjNVc3ZKNVhMczJiTUhYbDVlTURNemc2T2pvOW9lMVFCUXBVb1Z0RzNiVnVXNktWT213TWpJcUV6MVZKV3FNU01qUTZOZThlbnA2WkRMNVlpSmlVSHIxcTB4ZVBCZ0dCb2FJalkyRm1abVpzSkRnT0RnWUJnYUdwYllya29heVFrQTMzenpEWUMzNDl5bGlwZVhGeDQ5ZW9RcFU2Ymc2ZE9ud25KYlcxdTBiTmtTVjY1Y2dhT2pJL1QxOVpXMnJWcTFLc3pOelV2Yy82Wk5tM0RtekJrNE96dmo1czJiK09PUFA3Qml4UW8wYU5DZzFMcloyZG1KT2g4bEpTVUpyNHZlbXo5OStoUUhEaHpBMkxGalJlMnM2SU5pWWhDY2lFZ3JLQUpVbWlvb0tOQjRPMFV2U1lsRWd0cTFhd3ZMWDd4NGdZeU1ERmhiVzBOWFYxZFVmcytlUGJoeDR3WnExS2loOG85N2RuWTJJaUlpb0t1ckN3TURBNDNyZmY3OGVXUmtaTURNekF5ZE8zY1dsbCs1Y2dYWjJka3dNVEhCd29VTFJkdE1telpOcWRkMlJrYUcwc1dYNG1LOCtQS2l2UUg2OU9tREJ3OGU0Tml4WS9EeThvS2RuUjA2ZE9pZ2NmM0xvcUpUcFh6ODhjZFl0R2hSaVdWT25EaUI4K2ZQUTA5UEQxT25UbFhxSVZ1bFNoVjgrKzIzMkxseko1WXZYNDZOR3pjS0FWTk5ORzdjR092V3JjUHMyYk1SRlJXRmlSTW5ZdVhLbGFKMlZWUktTZ3JtejUrUGlJZ0lHQnNiWTlxMGFXWHVmVU1sVS9TMnljek14SjA3ZDJCbFpTVmN5T3ZyNnlNNk9obzJOamJDZDl6Q3dnTFcxdFpDd05qSnlRa3VMaTdvMjdjdmdQLzNkaXB2UUxsZHUzYll1SEVqNXMyYmg5OSsrdzFlWGw2d3NySVNsWkhMNVpneFl3Ymk0dUl3Wjg0Y3BUWlJtZldyTE1lUEh4ZCtEZ2dJWUJEOEZjMllNUU1QSHo0VUhwNnBrcFNVaEZXclZzSEt5a3JvamFqUXQyOWZIRGx5Qkd2V3JFSHo1czFMN1MxWUVlMjJxT0xCbVdQSGptSGR1bldpTW5QbnprV1hMbDFFWlZhdlhsMWlQViszb1VPSElqdzhISjZlbm1qU3BJbndrRG8xTlJVdlhyekFzR0hEVUtOR0RWaGFXcUpXclZxd3NySXE5Vy9LeG8wYkVSY1hoOTkrK3cycHFhbFl1M1l0MXE5Zmp5bFRwb2pLRmYzZFIwUkVZTTZjT1NxRDZnRGJ3cXZRMDlNVE9pWGs1K2NqT2pvYUlTRWh1SHo1TWhZc1dQRFduc3YrK3V1dk1sOWJWNFIzdVMyMmFkTUdyVnUzeHVIRGg5R25UeCtOZXdNWEh5MHlmZnAwbUpxYTRvOC8vbEJaM3RQVEU5ZXVYVk43UGlqcXhZc1hXTEZpQlM1ZnZnd0FlUG55SlZhdFdsWGlOZzBiTmxRYkJPL2F0YXRTTC9mU3FBcUNuejE3VnVYOFJ1cU1IajFhOVBxdnYvNFNldFhuNXViaS9Qbnp5TTNOeFZkZmZhVzBiWThlUFRCejVrejgrZWVmSlI1REVRUlgrSytmdTRvS0NnckN2bjM3QUtERTQ0OGRPMWJsOG43OStxbGRKNWZMc1dIREJ2ajUrYUZMbHk2WU1HRUNrcE9UTVdYS0ZNeVlNVU1ZWFZBU2ZYMTkwUVBjb3ZmT1gzNzVwZWg5R01jcDJTOEFBQ0FBU1VSQlZCa1pvVisvZmlYdTcxM0hJRGdSa1JZb3l4UHoyTmhZSWNCYWx1MU1URXpnNmVrcHZIWjFkY1hObXpleGRldFdvUWNXQUZ5NGNFSG9MYkZzMlRLbGk4eUNnZ0xNblRzWEFEQjU4dVF5WFF3ZU9YSUVBT0RvNkNpNkFEaDE2aFNBd3Q0c2lndFZoYnk4UEtWZTFRVUZCV3A3V2hkZlhqd0gzSVFKRTNELy9uM0k1ZklLR1RMNFgvSGd3UVBoZ25ySWtDRnFlOHNOR2pRSUlTRWhpSTZPeHZMbHl6Rm56cHd5NVh1M3NMREFpaFVyTUh2MmJPanI2Nk5telpwcXkrcm82Q0F0TFEyMnRyYVlOMitlUmpjc3BDd2xKUVdabVpuQzYrZlBud3Z0WERHc09EWTJGb0dCZ1Jnd1lBQ2FOR2tDb0hEb2IyaG9LTWFPSGFzeU1GVlprOTFhV2xwaTFhcFZpSXlNVkxwaEJ3b2Z0RTJhTkFsVnFsU0J0YlcxMnYxVTltUzhGU1UzTnhkbnpweUJqWTBOOHZQekVSSVNJanpzby9LNWZ2MTZpYjN0Y25OejhmdnZ2eU1yS3d0dWJtNUtQY1lOREF3d1k4WU1USnMyRGIvOTlodVdMMTllYXZxbWltcTMya1JYVnhlLy92b3I1czZkSzdwT1VCZzZkR2laOW5mNDhHRWNQbndZdlh2M0ZoNkV4OFRFd04vZkgwMmFOQkdORUN2Ni9UbDE2aFNxVmF1bXNwY2oyOEtyMGRQVFUwcFA0ZXZyQ3c4UEQzaDZlcjYxUWZEU1JwRlVCclpGWU9USWtSZy9mankyYk5raUNtSXIvcDZydXQ1VVhMTW9TS1ZTR0JzYkt5MEhDbFBCWEw5K0hSMDZkRUREaGcxTHJFdGdZQ0EyYk5pQW5Kd2NUSnc0VVVnUHFNcVpNMmV3YnQwNm1KaVlZUExreVNYdXR5S1Y5a0EvTWpJU2t5Wk53dmJ0MjlYK2ZrK2ZQbzJzckN3TUhqd1l0V3JWd3NhTkcxRy9mbjE4OXRsbkFDQktQYWtxMkx0cDB5WWNPSERnRmQvSm14TVdGaVk4YUpnNWM2YktkSXRPVGs2WU1XTUdldmJzV2FaOVoyWm1ZdkhpeGJoMDZSSzZkT2tDVjFkWFNDUVMxS3BWQzh1WEw4ZjA2ZE14ZmZwMFRKNDh1Y1JSM1E4ZVBGQzdYaTZYQzlmNFQ1NDhRZTNhdFpYeWpmTjZVb3hCY0NJaUtyUDgvSHpjdkhrVDc3Ly92dWpHTmlJaUFvc1dMWUtCZ1FFV0xGaWdNbWpwNGVHQjBOQlFmUC85OStqVnE1Zkd4NHlMaXhNbUJDcTZYVkpTRWk1Y3VBQXpNek1zWDc1YzFDc2RBR3JXckNtNlNIUnlja0xWcWxWeDhPQkJVVGxGZXBMU0xpZ05EQXp3eHg5L3dNek1yRktIeXI3T25xcHBhV240L2ZmZmtaZVhoN1p0MitLNzc3NVRXOWJBd0FCejVzeUJpNHNMZ29LQ3NHblRwakxuZkRjMU5jV2lSWXRRVUZDZ01qQ2lVSzFhTmF4WXNRSW1KaVpsSGo1Sy83ZHQyelljTzNaTWVPM3A2U2s4MFBybm4zK0V5YmNVeXhRQmNsdGJXM2g2ZWdvVHBGcFpXYWtjdVZIOE8xY2VuMzMybVRCQ3BTUWwzU1NvRzBKYkVmWFRoRnd1TDljRXdPZlBuMGRtWmlaNjkrNk52THc4K1BuNUlUQXdVR1dQTEhwMVVxa1U4K2ZQeDRNSER6QjI3RmkwYU5GQ1pibVdMVnRpMUtoUjJMeDVNMmJObWdVM056ZWxjMzVsdFZ0M2QzZTR1N3VMbGhVZmdxMHF2K2ViNkxsYUdtdHJhMnpac3VXVko4YytkZW9VMXExYmgrYk5tMlBFaUJHNGZQa3kyclZyaDU5Kytna1BIejdFK3ZYcjBiaHhZNlh0a3BPVGNmNzhlUXdZTUVEcDd3M2JRdVhvM2JzM1BEdzhFQjhmLzhicThMWmhXeXpVdUhGamRPclVDZG5aMmNqUHp4ZjJyMGliVk5JMUkxRDRPZWJuNXlNek0xUGwzK1JkdTNhaG9LQ2d4RFNOZCsvZXhjYU5HeEVSRVlFbVRacGd4b3daa0VxbGlJaUlRUFBtelVWbEh6OStqRC8vL0JQWHJsMUR6NTQ5OGROUFA1VVljRHgzN2x5RlhzL0taTElTdjJlSzBRTFBueitIdGJVMTVISTU3dHk1STd3UHVWeU9nd2NQd3NyS0NzT0hENGRFSXNIbXpadGhhMnNyNm1GY0htL0R1U3M0T0JqdTd1NW8zYm8xTGwyNmhNV0xGNnZzZVE4QXk1WXR3N0pseTVTV2QrellVZVdvZzF1M2JtSHAwcVZJVEV6RU45OThnM0hqeG9uYW83VzFOZGF0VzRjNWMrWmc2ZEtsQ0EwTmhZdUxpOG9SSG5aMmRxSmpKQ1VsWWNhTUdRQUs3NCtMang1V2pINVUrSytOZm56VEdBUW5JcUl5dTNuekpuSnpjL0hCQng4SXkrN2Z2dzlYVjFmazV1WkNYMTlmYVdoeWNkN2UzdkQyOWhaZTE2MWJWOVRUdkRoRkVLOXAwNmFpRkNzSERoeEFRVUVCK3ZUcFUycXZqb3FpcWplTlFtWG1aNjhNNmVucCtPV1hYNUNVbEFRckt5dk1uRG16MUdCRjNicDFNWG55WkN4WnNnUUhEeDVFZm40K0preVlvSEk3RHcrUEVsTVNxS0xwWjlpNGNXTjRlSGlVYWQvdm9xbFRwMkxxMUtrNGR1d1lWcTVjS2VyTmN2djJiZno4ODg4YTdXZnQycld3dDdkWCt2MnNXN2RPYVlpcm9reTNidDN3NFljZmxycnZMVnUycUZ4KzdOZ3hIRGh3QURZMk5vaU5qY1hzMmJOaFkyTlRZdSszeXFoZmFlYk5tNGZ3OEhBc1hMaXdUTG55Z2YrblFuRjBkQlNDNE1lUEh5OHhDSDdxMUNrY09uUUlNVEV4TURBd1FKczJiVXA4R1BYdzRVUDQrL3ZqeG8wYlNFcEtncDZlSGhvMmJJaEJnd2FoZmZ2MktyZVJ5K1U0ZE9nUURoOCtqUGo0ZUppYm0rT1RUejdCOE9IRFZkN2szNzE3RjMvLy9UZHUzYnFGMU5SVW9TZWVzN016T25ic3FQSVlaZDNtOU9uVDhQUHpRMVJVbEREQjFxaFJvNFRlcGtWLzl6azVPY0pyeFExZ1hsNGUzTnpjRUJvYWlpKy8vTExVSWNNREJneEFTa29LRGg0OGlQSGp4MlBPbkRsbzFLaVJzTDRpMjIxUlk4ZU9SYnQyN1lUWFFVRkI4UGIyUms1T2pyRE14Y1VGV1ZsWnNMVzFoWjJkSFlLQ2dyQmp4dzZOOWwvUjR1UGpNV25TSktTbHBXSGF0R240L1BQUFJldGZOUUIrNk5BaGVIaDR3TTdPRGdzV0xNRHUzYnZ4OTk5L3c4UERBdzBhTk1DY09YTXdidHc0TEYrK1hLazlIemh3QUhLNVhDbWd3N1pRZVJUem5hanFlYXJKdWVqQmd3ZHdjWEdCaFlVRmZIeDhsTnJQa3lkUE1ITGtTRFJ0MmxSMGJyOTc5eTUyNzk2TjI3ZHZJeWNuQjdWcjEwYlhybDB4YU5BZ3BjOWJrM05KOFFsZ3kzSWVWV3gvNk5BaCtQajQ0Tml4WTBoSlNVSHQyclV4ZVBCZ1VZOVN0a1V4eFlTZVJTbU9VVnE2SkVXUDJKU1VGTnkrZlZ2MDkxZ3g0cTFUcDA0bDNpOGtKQ1FnTGk0T0V5Wk1nTE96TXlRU0NkemMzSEQ1OG1YODhjY2ZhTjI2Tlo0K2ZZcmR1M2ZqMUtsVHFGT25EaFl0V3FRMjUzcFJGWlhxUTlFelBpVWxwY1QwaWNlUEg0ZWVuaDZlUEhtQ2xpMWI0dkxseTVnN2Q2NXdQWGZod2dVOGZ2d1lvMGVQRnI1bk1wbXMxSWNObXFqSTlsS1c3MU5aeW1kbFphRmF0V3FZUG4yNjBNdGQxYlhIRHovOGdGR2pSb2xTY1NvVWI2c3ZYNzZFbDVjWC92bm5IeGdaR1dIV3JGbHE1ekt5c0xEQTZ0V3JzV0hEQmh3N2RneWhvYUhvMzc4Lyt2YnRLM3E0cGErdlgrcElqYjE3OXlvdGk0K1AxL2dhLzEzQ0lEZ1JrWlpadVhJbGdNS1p4RFdkY0xLc1RwOCtEUUNpaS83cTFhdkR3c0lDSFR0MnhJVUxGeEFiRzZ1VUx6dzJOaFo2ZW5xb1U2ZU9hSCtsVFFJcGxVcHg0c1FKQU9JSk1STVRFM0g0OEdIbzYrdi9aM3BOYXByRDhPblRweHIxMUtsTUwxKyt4QysvL0lMbzZHaVltWmxoL3Z6NXFGS2xpa2JiT2pvNklqVTFGWnMyYllLL3Z6K2VQbjBLVjFkWHBjbFhxbGV2WHVwbjh1elpNK1RsNVFtdk5mME0xZVVTTDZ2Tm16ZFh5SDQwOWZEaHczSnZXN2R1WFkwL24rS3VYTGtDb1BDR095OHZUOVNyZS9QbXpXcFQ0RVJGUllrQ3JJcUhWUWtKQ1pnOWV6YW1UcDBxOUZvTERBeUV0N2UzVU1iRXhBUVhMMTdVNkgwVjllTEZDL3o1NTU4NGUvWXNKazZjaVBUMGRHemJ0ZzJiTm0xQ1hsNGV2dmppQzN6OTlkY3F6M0dWVWIvU1JFWkdJanM3RzlIUjBXVUtnaWNrSk9EbXpadXdzN01USHU3WjJOamc0Y09IZVBqd29TaXdvZkRYWDM5aC8vNzlNREl5UXJ0MjdXQnNiSXl3c0RETW5EbFQ3VGxsNXN5WnlNbkpRWXNXTGVEZzRJQ1VsQlNFaG9aaTd0eTVjSGQzUjVzMmJaUzI4ZkR3d0lrVEo5Q21UUnZZMjl2ajJyVnI4UGYzUjBSRUJOYXVYU3RxUDM1K2Z0aXdZUU1rRWdsYXRXcUZkdTNhNGZuejV3Z0xDOE8xYTljd2NPQkFqQm8xU3JUL3NtNnpaODhlYk4yNkZWV3JWaFZ5aUVaRVJPREJnd2RDNEVveFhOM2YzMStVcXhnb0RCYjg4Y2NmdUhQbkRucjA2SUZKa3lacDlEc2FOMjRjVEUxTnNXUEhEa3lZTUFIZmZ2c3RCZzhlRERNenN3cHR0MEJoRDdqT25UdkQzdDVldE8vMjdkdERWMWNYcnE2dXNMZTN4NDgvL29oV3JWcGg5dXpaeU16TWhKdWJHejc2NkNPbElkQ3ZRM3A2T2x4ZFhaR1dsb2JSbzBmajg4OC94NjFidDBROS9MNzk5bHZSeEpnS21qendyRk9uRHN6TnpWRy9mbjBzV2JJRVptWm1HRHg0TUk0ZlA0NVZxMVpoN2RxMXNMUzBGUDcrRkoyd0xqMDlIVWVQSGtYNzl1MVJxMVl0WVRuYlF1V1JTcVhZdEdrVEFLajhuV3R5TG1yY3VERWFObXlJcUtnbzNMeDVVK2xCcFNJRlh0RlJnWXBjd3ZyNittalhyaDFNVFUwUkVSR0JYYnQySVR3OEhNdVhMeGNDZTVxY1MxUXB6M2wweFlvVnVIbnpKbHEzYm8xbno1NGhMQ3dNeTVZdGc1bVpHVHAyN01pMnFJS3FudEtLaWJwTG0rQ3Y2R1NSeDQ0ZEUvMDlQbmZ1SEFvS0NoQWNIQ3c2OXhUdkpkdTllM2QwN3R4WkZBaWVOV3NXRmk1Y2lOOSsrdzBPRGc2NGN1VUtxbFNwZ2xHalJxRnYzNzRhQjQxOWZYM0xuSm9pUGo1ZTZYMW5aV1hCd01BQWxwYVdvamxGaWxMY2Y5V3JWdy8zN3QxRHIxNjk0T1hsaFdiTm1zSGUzaDRBMEtsVEo2eGJ0MDQwY2pjdkwwL2w1SSthcXN6MlV0cjNxYXpsblp5Y1lHOXZMOHlGWTJSa3BIYVVyN3AxUlQ4clgxOWY3Tnk1RXk5ZnZzUkhIMzJFc0xBd0xGcTBxTlE1bVlEQzM4WDkrL2V4ZmZ0MjdOdTNENHNXTFJKNjdKZVVEa1ZCOGYxMWNuS0NwNmNuNnRhdEswcUZTUC9ISURnUmtaWlI5Smp1Mzc5L3BRVEJGUk9vV0ZoWWlQTHRLZklPVnFsU0JSY3VYQUJRMkhPMDZHelpUazVPcUZPbmpsS1A3OUwrc0YrNGNFSG9KZGl0V3pkaGVYcDZPcVJTS1p5Y25EQm8wQ0NsN1Z4ZFhiRno1MDZsNVdXWkdMTjM3OTRJQ0FnUWhtSXFGSDhQUFh2MlJFNU9qc2E1QURkdDJpVHFEZkc2eGNmSFk5NjhlWWlKaVlHeHNURVdMVnFrMFF6bFJmWHIxdytHaG9aWXQyNGRybDI3aHRHalIyUENoQW1pbmhLREJ3L0c0TUdEVlc2ZmtaR0JqUnMzSWpZMkZyMTY5UkltUHYzKysrK1JsNWVITGwyNlZHcktHUVZGcjdYWEpUazVHY25KeWVYZXZqeEI4TnpjWElTSGh3TW9USTl5K2ZKbHpKczNUMWhmZk5Ja1RZNnYyRitiTm0yRTNPNktZWnhGNjFpalJnMmxJY1RxWkdabTR2RGh3L0R4OFlHdXJpNFdMRmlBdG0zYkNxTkdObS9lak1PSEQ4UFgxeGY3OSs5SGp4NDkwSzlmUDFFQXZ6THJwODZTSlVzUUZSVWxPajlwNHZqeDQ1REw1WEIwZEJTVzllalJBOXUzYjhmeDQ4Y3hZY0lFVWZucjE2OWovLzc5cUZtekpsYXRXaVU4Q01yTnpjVnZ2LzJHNk9ob2xjZjUrdXV2OGRWWFg0a2VjdjN6eno5WXMyWU5EaHc0b0JTOHljM05SVmhZR0x5OHZJUy9JOW5aMmZqbGwxOXc5KzVkK1ByNkNnR3V5TWhJYk5pd0FXWm1abGk4ZUxIbzcwSjhmRHltVFp1R3ZYdjNvbFdyVmtLQXFUemJIRGh3QUJLSkJCczNib1NscGFWUXZtalFRNUdiV0JFRUw1cXJlTVdLRmJoejV3NmNuWjNWamx4UloralFvV2pVcUJHV0wxK08vZnYzbzBtVEpxSUo1Q3FpM2NybGNzVEZ4V0g0OE9FQXhBK0hEUXdNMExGalIvajQrS0JGaXhaQzRNN0Z4UVVlSGg1d2MzUEQwcVZMMGJ0M2I4VEd4cXBOWFZUUjh2THk4TnR2ditIcDA2Y1lPSEFnQmd3WUFLQXdEWm1pNS9YT25UdVJsWlVsMmk0L1B4KzZ1cm9ZTTJhTWFQbkZpeGR4L2ZwMS9QVFRUOEl5TXpNenRHL2ZIam82T2tMd3FFcVZLaGc4ZURBOFBUMXgvLzU5dlAvKyswSTdLUm9FdjNidEduSnljbUJpWWlKS2pjQzJVSEdrVXFuUUd6c3JLd3MzYnR5QVRDYkQ5T25UUlJQZUtXaDZMdXJkdXpmV3JWdUhzMmZQaW9MZ2Nya2NwMCtmaHJHeHNURHAzc09IRDdGbXpSclVxVk1IUzVjdUZSNTR5T1Z5TEYrK0hDZE9uSUMvdjc4d2NaOG01eEpWeW5vZXpjbkpRV0ppSXJadTNTcjB0dmIwOUlTUGp3OThmWDNSc1dOSHRrVU5LZEsyRmYxOXFhSkkzL2JlZSsvaDdObXpHRE5tREtwVnF3WUFjSEJ3RUFXclM4cGpYYlJjYW1vcVRwOCtqU2RQbmlBdkx3LzM3OS9IZ0FFRGtKQ1FnQ3RYcnFCRGh3Nml2Tm1xRkoyakpEOC92OHpYZ01VRDU2bXBxY0w5VmZHUk53cUtRT2dISDN5QTRPQmc3Tm16QjQ4ZlA4YjY5ZXRGNVlwT3lwaWJtd3U1WEY3dWxDMlYyVjQwK1Q0VnBVbDVpVVFpdWg1Y3MyYU4yZ2xIMTY5ZnIvVFpBZUowS0hsNWVaQklKSmc2ZFNwNjllb2xkT0RTaEwyOVBXcldySWw5Ky9ZaE1qSVN6Wm8xQXdCODhNRUhHRGR1bkdpeTFlenNiSVNFaFB3blU2QzlEUmdFSnlKU282Q2dBSGw1ZWNqUHoxZjd2MHdtZzFRcWhVd21FLzRWZnkyWHl5R1h5MUZRVUNEOFhQU2Y0dUxzYlhIbXpCbGtaMmNqT3p0YmFmaFpaZVVjVXdUMnUzWHJKaG9LMmFSSkUvVHAwd2Y5Ky9mSDNidDNsWHFhbTVxYXF1eGxYcGFKTVZOVFUvSGt5Wk5TZTIycm14Vzhvc3BYcEN0WHJzRGQzUjBaR1Jrd01qS0NtNXRicVRPVHE5T25UeCtZbUpoZzFhcFZTRWxKd2Z6NTgvSGhoeC9DeGNWRmJWQTlQejhmUjQ4ZWhiZTNOOUxUMHpGKy9IaDgvZlhYQ0FrSkFWQTQrVmxFUkFUV3JWdUg5dTNidzlIUkVXM2J0cTJRNFptcVRKczJyVkwycThxS0ZTdlFvVU1IdGVraEtrdElTQWdhTldxRTY5ZXZvM2Z2M3RpL2Z6OVdyVm9sOUtSemMzUERlKys5cDNMYkowK2U0UGZmZnhjdHk4ckt3cDQ5ZTlDMGFkTVNKemNGQ204UWlyN2ZvcjMrRmU3ZHU0ZkF3RUFFQkFRZ0t5c0xiZHUyeGM4Ly82eTBiMFV2MEcrKytRWkhqaHpCM3IxN2NlTEVDYlJyMXc3ZmZmZWQwTHVwb3V0WG12cjE2Nk4rL2ZwbDJrWXVsK1BreVpPUVNDU2lvYktPam83WXNXTUhUcDgramJGang0cDZHU21HNW84YU5VbzBFc0xRMEJDVEprM0Nqei8rcVBKWVE0WU1VVnJXdlh0M3JGbXpCbzhlUFZKWnQ0a1RKNG9lcEJvYkcyUE1tREdZT25VcXpwMDdKd1RCRmVrbVJvOGVyVFFSbWJXMU5VYU1HSUdsUzVmaXlKRWpvb0IyV2JmSnpjMEZvSnhhUTFYK1RGV21UNStPUzVjdXdkVFV0TXlUVy9YbzBRTXpaODZFcDZjbmJ0eTRJZHk4VjJTN3pjek1MSEZZdTRLUGp3OThmSHlVbGhkOWtLVVk2bDZaNUhJNWxpeFpnb2lJQ1BUcTFVdlVhNzlPblRvWU5td1lBS2g4RVAzeTVVdVltWmtKUVVtRjVPUmtYTDkrWFdtNUtsOTk5UlhhdDI5ZjRrUEI3dDI3NDlHalIvRHg4WUdscGFYdytiSXRWQnlwVkFwL2YzL1JNaU1qSTV3OWV4YjE2dFZUdXJiUTlGejA2YWVmWXRPbVRUaC8vandtVEpnZzlHcTlmZnMybmoxN2hsNjllZ25YZy92MjdZTk1Kc1BVcVZORlBmNGxFZ21HRFJ1R0V5ZE9JQ2dvU0doWDVUMlhsUFU4Q2dBLy9mU1RLTjJJczdNemZIeDhoQkZoYkl1YWlZbUpBWUJTZzgySy9OajkrL2VIbDVjWDl1L2ZMOVNoUllzV3dxaXdxS2dvYk4yNlZlWHZGQ2djTFhMcDBpVUVCd2NqTEN3TU1wa01qUnMzeHM4Ly80eW1UWnZDM2QwZGlZbUptRDU5T2t4TVRKQ1NraUxhWGs5UFQ5UjdPejgvSDBCaDcreUhEeDlxM09OZm9majkxWU1IRDBTZnhlTEZpMFdqYkl2bVBPL1VxUk44ZlgyeGJkczIvUERERDJqVXFCSCsvdnR2Nk9ycW9tYk5ta3JYZDBCaGFvMmk2VFUwdmIrcjdQWlMydmVwdUxLV256SmxpdWhCa2tMZnZuMHhjZUpFbFdsTml0NmI5T3ZYRDcxNzl4WWVsSlgxT3cySWYzZXhzYkd3c0xDQWhZV0ZxSXl4c1RFY0hSMFJGeGNuV2w3U0JMTDBmd3lDRTlFN0p6YzNGMWxaV2NqSnlWSDVMenM3R3prNU9VbzlmNHZUMGRHQm5wNGVkSFYxUmYvcjZlbkJ5TWdJdXJxNjBOWFZoVVFpS2ZGZlltTGlhM3JueXZyMDZWUGkraEVqUm9nbTE1REw1ZGkzYng4QWlJTE5DUWtKa0VxbGxWTEhaOCtlNGRxMWF3REVxVkFVSms2Y0NJbEVBazlQVHpnNU9hRldyVnFpWHRvVkVaZ3ZlblBmdTNkdjRXSVdLQnlpK2FyNTFxWlBueTQ4OFg4ZC92bm5IMlJrWk1EUzBoSnVibTZ2bkV1OVI0OGVzTGUzeDVJbFMzRG56aDBrSkNTb0hMS2FscGFHRXlkT3dOZlhGOG5KeVdqUW9BRVdMRmlnRkFSYnZYbzFIajkraklDQUFKdzhlUkxuejUrSHViazV1blhyaHA0OWV5cVZwOUw1Ky91amE5ZXV1SDc5T214c2JPRHM3SXp3OEhBaCtGdXJWaTIxK1FhTGoxaVFTcVZZdUhBaGtwT1RNWDc4ZUkyT3YyUEhEaGdhR2tJaWtjRGYzMS9VUHE1ZHU0YVpNMmNDQUJvMGFJQWZmL3dSSFRwMEVHMy8rZWVmaTVZWkdocmltMisrd1JkZmZJRkRodzVoejU0OW1EUnBFaFl0V2dRSEI0Y0tyVjlsdVhMbENwS1RrK0hnNENEcTNWYTdkbTAwYjk0Y3QyL2ZSbkJ3c05EYkVTZ2NzZzlBbEdkVDRiMzMzb09CZ1lIYUlINVVWQlR1M0xtRHVMZzRKQ1FrSUNFaEFZRHk3eGNvL1B0V2RNNEhoV2JObWtFaWtZaHV2RzdmdmcwQUtuTmxBaENDMlBmdjMzK2xiVDc5OUZNY1BYb1VreVpOd25mZmZRZEhSOGN5OVZhclhyMDZldlhxaGJpNE9GRVA1T0RnWUVSR1JtTFVxRkVxYnh3OVBUMkY0NWlibXd1QnBvcHV0eDkvL0xIS3YxZlIwZEU0ZlBnd2poNDlpc21USnlNN094dGVYbDRZTkdpUVVxL1UxMm5MbGkwSUNnckNKNTk4VXVvY0lNVWxKQ1NVK25DcXVENTkrcFE2ZWtyVjV6ZGl4QWdrSmlaaXo1NDk2TkNoQSt6dDdka1dLbERSdk5reW1Rd3BLU200ZlBreVBEMDk4ZlBQUDJQcDBxVktLYUkwT1JlWm1abWhjK2ZPQ0F3TVJGaFltTkRMV2xVcWxCczNia0Fpa2VEY3VYTTRkKzZjeW5vK2ZmcFUrUGxWemlWbE9ZL3E2ZWtwcGJTcVdiTW05UFQwaERRRmJJdWF1WFhyRmt4TVRFUnBPMVNKaW9vQ1VOaEo1dXV2djhhZVBYdmc3T3lzTkpmUDFxMWJZV0ppZ3ErLy9scTAvTm16Wi9qOTk5OFJGUlVGdVZ3T1MwdExmUDMxMTNCMGRFVERoZzF4K1BCaFRKa3lCZG5aMlFDQWhRc1hxcXhIZ3dZTmhMUkFRT0dEUDZEd3M2NVhyeDVXclZwVnRnK2dpSXlNRE55OWV4ZjkrL2NYbHBWMERhZTRGNjFhdGFydzhQck1tVFBRMTlmSHI3LytLaHJCR2hjWGg0TUhENkpuejU3bGVtQmhabVpXYWUxRmsrL1RxNVFIQ29QNDZrYUVsTFRPek13TTFhdFhoNjZ1Ym9XMmZVMGVLQlJONmFnWWRhVnBudjkzRllQZ1JLUjFjbkp5a0pHUmdheXNMR1JtWmlJckswdjBzNnJndHI2K1BveU1qR0JrWklRYU5XckF5TWdJQmdZR3dqOTlmWDJsLzR2bXVuNFZieklJWHRvTlpmSEFkbkJ3c05CVHVtaGFreEVqUnFqc1diMWh3d2FsdkhMUG56OVhPYnUyT29wMEFmWHIxMWZaVy9sTlArMld5V1NsNWpRdnpldE9pK0xxNm9vMWE5WmcxS2hSOFBiMlZ1ckZWVmEvL2ZZYk9uZnVqRldyVm1ILy92Mmk5Qk12WDc1RWFHZ29Ra0pDY1BIaVJVaWxVcGlZbUdERWlCSG8zNysvMnQ3ZDllclZ3NWd4WXpCaXhBZ0VCd2ZqeUpFajhQUHpnNStmSCt6czdQRFpaNS9CeWNsSmxHNkhWTHR6NXc3dTNMbUR1WFBuQ2hPSktpYjV1WGZ2SG9DeWpVeUlqSXhFV0ZnWVB2MzBVM1RxMUVtMHJtYk5taXFEcDRHQmdVSVByYXBWcTRwNis3UnUzUm9qUm94QWt5Wk4xT1pqOWZUMHhLVkxsM0R3NEVIUmNrTkRRd3djT0JDOWV2WENnUU1INE9EZ1VPSDFxeXdCQVFFQUNzK0pSVlBUQVA4ZmxoOFFFQ0FLZ3FlbXBzTEF3RUJ0VGxGVlEyTlRVMU14Zi81ODNMcDFDNGFHaHJDMXRVWHQyclh4OGNjZkl5WW1SalJNVzhIQXdFRGx2aFFQZDRzK0NFeFBUNGUrdnI3YU9pbStvMFZ2T3N1enpjU0pFMkZwYVluOSsvZGp6Wm8xMkxwMUt3WU1HSUNCQXdlV2FVaXdqWTJOS0hnUUdSa0pjM056SVpWSGNaczNiMVk1aEwraTIyMUtTZ29TRXhPRlNka2VQWHFFeU1oSXZIanhBZzRPRGxpNWNxV1F0c2ZXMWhaYnRteUJ0N2MzN08zdDBhaFJJOVNwVXdkVnExYUZnWUVCYXRldWpjYU5HMnY4bVpSVmZuNCtEaDA2QktDd3gyVlpQbitaVElZSER4NG9CZVpLTTNyMGFKVVAyMlV5R2JadDIxWmludDN4NDhmandvVUwyTGR2bitpN3hyWlFzWFIxZFdGcGFZa3Z2L3dTdFdyVnd1elpzK0hsNVNYTVZWUFdjMUd2WHIwUUdCaUlzMmZQb2syYk5zalB6MGRRVUJEczdPeEVBYnEwdERUSTVmSVNyMlVVdmIrQjhwMUx5bk1lMWRQVFUzbU5xcWVucDlTVzJSWUxaV1ptUWs5UFR4VEV5ODdPUmxoWUdCd2NIRW85MXloK1AvWHIxNGVOalEwT0hUcUU5ZXZYaStZb09IUG1ESzVjdVlLUkkwY3FYVU5hV1ZuQndjRUI3ZHUzUjd0MjdmRCsrKzlESXBIZzhlUEhtRDU5T203ZXZJblBQdnRNN1VTSE8zYnNRRVJFaE5EalhPSEZpeGVvVXFVS2RIUjBZR0ppb3JTK0xQejkvWkdibTR0UFB2bEVXS1l1V1ByUFAvOWd3NFlOcUY2OU9sSlNVckJwMHlZNE96dmozcjE3K1BISEgyRmxaU1dhTkZneDhyWkJnd1pLa3dscm9qTGJTMW0rVCtVcER4UityOVRORStUcDZhbVVDbFBoeXkrL1ZFcUhxY21jRjhYMTdkc1hMaTR1d3V1VEowOGlOemNYNmVucHNMUzBSR3hzTEVhTUdDRjYwRkQwSGpRK1BoNFNpZVN0RzJYK3VqRUlUa1J2SmFsVWlwY3ZYeUlqSXdNdlg3NFUvbVZrWklodXpvSENpem9URXhPWW01dWpUcDA2TURFeGdZbUpDWXlOaldGa1pBUkRROE1LQzJpL2JjclNTMW9xbFdMcjFxMGxYandVZCtiTUdhVmxXVmxaR3VkSUt5Z29FQUpGcW5xQmw0VW1UOU9MTWpFeFVabjdyYmdhTldxby9Semxjamw2OXV3SkF3TURIRGx5cEV6SHIweUdob2I0NVpkZkFCUUcvSXIza0VsTlRVVnViaTZxVnEwcVNqOVQzUFBuenlHVlNvV2JGUjBkSGRGRVdHbHBhUmcrZkxqUUE4YlUxQlFEQnc1RXYzNzlWQVlzVkYxYzZ1bnBvVnUzYnVqV3JSdGlZbUx3OTk5LzQvVHAwOWkwYVJPMmJ0Mkt0V3ZYdnJZYi9MZVZqNDhQMnJWckp4cE9hV0ppQXFDd0xWaGJXMlBLbENtd3NyS0NYQzdIOE9IRDhkTlBQd205alJNU0VrUVRJYlpzMlJKTGx5NVYrVkNxVTZkTzZOU3BFMzc0NFFjNE96dmoyMisvQlZDWWgxd21rd2s5a29yS3lzcUNoWVVGbmo5L3J2YmNFQmtaQ1dOajR4TFBIVFkyTnNqTHk2dncrbFdHOVBSMFllNkUyTmhZdFEvU3dzTENrSlNVSkF6eE56QXdRRTVPRHZMejg1VWVNTXBrTXBXOXdOZXNXWU5idDI1aDZOQ2hHRHg0c0xCZFFVR0IycHlvNnRJL3BhV2xRU3FWaW5xdUd4c2I0K1hMbDhqT3psWjV2bERrM0M4YWJDalBObnA2ZWhneVpBaSsrZVlibkRwMUNydDM3NGFucHllZVAzK3VsRHU5TEI0OWVxUTJwVVplWHA3YS9LZ1YzVzZQSERtQ0hUdDJRRWRIQisrOTl4NGFOMjZNb1VPSG9tM2J0cUlVRDBCaG52czJiZHJnM3IxN0NBME5SV1JrSklLRGcvSHZ2LzlDTHBlWDZVRnplZWpyNjJQR2pCbFlzR0FCNXMyYmg5V3JWNnROcDFUY3paczNrWldWcGZKaFZFa1VrNTRXdDMvL2Z1VGw1WW55aUJkbmJtNk9WcTFhNGZyMTZ5VWVnMjJoNHJScTFRckEvOU5ZQUdVL0YzM3d3UWV3dHJaR1NFZ0lwa3laZ3REUVVHUmtaQWlwZGhSTVRFeVFtWm1KNDhlUGEzVCtMcys1cER6bjBWZnhMcmJGb0tBZ2JOaXdBY3VXTFJQMStBNElDRUJPVGs2cGMyN0V4TVFnTmpaV1NKK25wNmVIbjM3NkNZc1hMNGEvdnorY25aMFJHeHVMMWF0WG8xR2ovZFhxY3dBQUlBQkpSRUZVUnVqWHI1L0svUlR0RkpDU2tvSWRPM2JnMkxGanFGYXRHdWJObXljS1BpdElwVktzV2JNR0VSRVIrT3l6ejVUYTBkT25UMkZsWllVYk4yNEllY3ZMeXNyS0N0V3JWNGUzdHpkYXRtd3BqT0pzMWFvVmhnd1pJcVR6VVZ6TEhEcDBDUDcrL3FoYnR5NVdyRmlCN2R1MzQ5Q2hRemgwNkJBa0Vvbkt6L1BHalJzQUNudktGNTFBVTFOdjg3bHJ6Smd4YU5ldW5kSm9BeWNuSjh5WU1hTmNxVTArL1BCRHRTUGVpbE4zejNuKy9Ia3NYNzVjN1FTb1JZV0ZoY0hjM0x6VUZKN3ZPZ2JCaWVnL1RTNlhJeU1qQTJscGFVaE5UUlgrTHo3SmtvbUpDYXBVcVlKNjllcWhTcFVxTURNemc2bXBLVXhNVE43WkFIZEZPM0RnQUo0K2ZRcG5aK2RTZXc0cmVzUVVud1hkeWNrSmRldlcxWGhpVEVXNkFBTURBOUhFY1VYWHU3cTZpcGJGeDhlcm5QVzlyTDIxSzJKQ1JzVnd5ZGN4UVZsNS9mRERENkw4Y3dBd2RlcFUzTHAxQzFPblRsWHFTVnZVNk5HakVSTVRvM1lZc2JtNU9TWk9uSWdUSjA3QXlja0puVHAxVWp0RUx6MDlYUWlPKy9yNnFpeGpaMmVIcVZPbll1VElrVGg0OENEdTM3L1BBTGdHR2pac3FMSkhXRjVlSHVyVnF5ZnE5WktSa1FHNVhBNGJHeHVoTjMvTm1qV0ZNb3JKNVZxMmJLbnlJWmRDZkh3OGJ0MjZwWFp5WGlzckt5RUZVR3BxcXNZM082V1ZhOUdpQlV4TVRDcTBmcFhoMUtsVGtFcWw2TnExSytiTW1hT3lqSnViRzRLQ2doQVFFSUNoUTRjQ0tKelE4Lzc5KzdoNTg2YlM3L1RtelpzcWIzeXVYTGtpQkgySzlxSlRONGttVU5nMjR1TGlsUEt2WHI1OEdRQkVOOGIyOXZZSURRM0Z4WXNYVmZhT0N3c0xBd0JSU29UeWJLTmdZbUlDWjJkbnRHdlhEa09IRHNXSkV5ZFVCcTVVOWN3czd0bXpaNGlMaTFNWjFBRCtQMHBIVmFDK290dnRnQUVEMEw1OWU3aTR1QWdQUms2ZlBpMHFkL0xrU2Noa01yVVRvUUdBdDdlM1VyQ2hNblRwMGdWanhvekJwazJiOE91dnYyTDE2dFVhcFRqeDgvT0RycTV1bVh1Q0E0V0J3WmlZR0dGMFJISnlNbmJzMklFMmJkcVVHaUF6TlRWVk93UWVZRnVvYUlxSi80byt5Q3JydVVnaWtlRHp6eitIcDZjblFrTkRjZXJVS2VqcjZ5dGREelpxMUFqaDRlRzRmZnUyeW5PR09wcWVTOHBUOTFmeHJyWEZ4TVJFckZ1M0RxR2hvYWhhdGFwb2hHQjZlanAyN2RvRkFEaDkralM2ZHUycWRnU2huNThmQUlqK3B2VG8wUU1oSVNINDg4OC9ZV2hvaUIwN2RnQUFaczJhVmVJOE03R3hzVGg0OEtEd3QvckxMNy9FOE9IRGtaU1VoTURBUVBUbzBVTlVmM2QzZDBSR1JtTElrQ0VZTm15WTZHR01YQzVIVkZRVU9uVG9nUDMvWSsrK3c1cTg5L2VCM3lGaEt5QkxvYUtJVzhTQmlBaGF0QjVjeHpwcmwxcEhyVnEzVnF2V1dhd1RyWFZVclZxdEh0R3F4enFLSGtjZFZYRWdpRnRjSURJVUtWTUlJd241L2VFdno5ZVFFQUtpWWR5djYvSlNuNVYzNENFazkvTjUzcDk5KzRUZm95WFZxVk1uekpneEEyNXVidmp5eXk5UlVGQUFJeU1qTEZpd0FDOWZ2b1Nqb3lQUzB0SXdiZG8wZlBIRkZ4ZzFhaFFzTFMweGNPQkFWSzllSFpNbVRZS1RreFArL3Z0dmRPdldUYU45U201dUxpNWR1b1FHRFJyZzVjdVhXTEJnQWRhdlg2L1JqMXFYaXZiYVZWQlFJTFJLOHZIeEFhRDk4MkpLU2txeG55UGZlKzg5alRzVjNOemMwS2RQSDcxcUtTb0VUMHRMMDNpdnF2cWMyN0JoUTZ4YnR3NTc5dXhCVGs0T0RoMDZCS2xVaXRHalIyUEdqQmxvM0xpeFdtOTNlb1VoT0JHVkcwcWxFcG1abVVoSlNVRmFXcG9RZXIvZXZxUjY5ZXF3dGJWRnZYcjFZR1ZsSlFUZURMcmZ2cXlzTEZoYVdtTElrQ0hGaHVDcWl4U2xuVjFjNWVqUm93QmU5WTNWTm5MWTNOeGNiYVJNNFlreEM3T3lzdEs0L1ZPYjB0ekNwbzFxb2h4ZHQybVhSNm9QcjYrUDl0UkdkWHV4cnQ1em5UdDNWbXZuVUJUVm0wdFhWOWRpdDdXMnRpN3h5UDZxN0pOUFB0SDZZZm5mLy81M2tmc1V2cmlrc25QblR1SE9nY1dMRit0ODNORFFVR0d5MDhJNmRlb2toTXpPenM0Njcwclp1WE1udG0vZkRtZG5aNGpGWXZ6ODg4ODY3MUJRS2F2NjlDR1ZTcEdTa3FKemtyN1hxVWIwYUx1NHA5S2pSdzhoQkI4OGVMQXdjdXZCZ3dmWXRHa1RWcTVjS2J5MlpHUms0T2VmZjlaNkhHTmpZK1RsNVNFbUprWVlPU2FWU292Y1htWHQyclVJREF3VWZyNlRrcEt3YmRzMkFGQzdUYnAvLy80SUN3dkR4bzBiNGVycXFqWWg3ck5uejRRN2lGU2o3a3U3VDBSRWhGcndyN3E0cU8waW83bTVPWEp5Y3BDUmthR3paWklxTkNscXBKWXFORlhkT2ZHNnQzSGVxaTdxZmZYVlYyb2g4WVVMRnpRdUhvOGVQVnF0Ti95bFM1ZXdlZlBtZHhwNmZ2VFJSM2orL0RrT0hUcUVtVE5uWXRXcVZUcjdvZDY0Y1FPaG9hSG8wcVdMM2hPYXZtN256cDBJRFEyRmhZVUYyclZyaDNYcjFrR3BWR3FkWkU1MXdRNTQ5WDI4ZWZPbXpxOE56NFd5azVPVEk3eSt2SDV4b2pTdlJkMjZkY1AyN2R0eCt2UnBYTGx5QlIwNmROQTR4M3IyN0luSXlFaXNXYk1HaXhjdlZudnZvbFFxRVJZV2h2cjE2d3NYYVVyeVd2SW10WmRXWlQ4WFZSY29aVElaZHUvZWplRGdZT1RsNVNFZ0lBQ2pSNDhXWHJNVkNnV1dMRm1Dakl3TStQbjVJVFEwRklzWEw4YWNPWE0wd3NiRXhFUWNPM1lNRGc0T0doTWJUcDgrSFpNblQ4YUtGU3NnRW9td1pNa1NuYjNGOC9Qek1YdjJiRHgvL2h6dnYvOCtoZzBiSmx3UTNycDFLMEpDUW1CcWFnb2ZIeC84K2VlZjJMcDFLNHlOallYV2dJWGR2MzhmVXFrVTd1N3VHbk14blR0M0RqLzg4QU82ZCsrT3FWT25BbmcxcXZ6YXRXdnc5dmJXV2w5UVVCQ09IajJLQlFzV1lPUEdqZmo3NzcreFljTUdZVDRUR3hzYkxGbXlCSFBuenNXSUVTT2dWQ3B4NjlZdGVIaDR3TlBURXlLUlNHc3dHeElTQXFsVWl0NjllOFBOelEyVEowOUdZR0FnVnE1Y3FmZkU5S2FtcGhYcXRTczlQVjJ2enhPNldxR28vUGUvLzMwckxScWZQSG1Dakl3TXRSQmVWWXVxZFoycHFTa1dMRmdBaFVLQmJkdTI0VC8vK1E4bVQ1Nk1RWU1HRlRuNWExWEdFSnlJREVZcWxTSTFOUldwcWFsQzhLMEt2Q1VTQ1d4c2JGQ3ZYajFZVzF2RHhzWUcxdGJXRExzTmFPVElrZWpZc2FOZWZjWlVQZjMwZmRPa2pXcHlKYURvVmlqTm16ZFhlMU9pYldMTXQwMmZ3UHo1OCtmRmJyZDE2MWE5QTdTM0tTc3JDMGxKU1JDSlJNVk9RS1FLd1hWZDdKZzhlYkl3bVo4K2J0KytYYUtMRUdVeDhXbGxWOVFIWE5Yb0twV2NuQng4Ly8zM3NMUzB4T1BIajlHN2QyLzA3OTlmYlp2WFIzcnErdG9IQkFUZzg4OC94L0RodzkrZzhsZm5RM0J3TURwMDZJRGh3NGRqM0xoeG1ETm5EaFl1WEtnMUFIamR1NmhQWmVMRWlZaU5qY1hzMmJPTEhaRjYvLzU5eE1URXdOcmFXcGpzVFpzMmJkckF3Y0VCU1VsSmlJeU1oS2VuSi9yMjdZc3paODdnNGNPSEdEWnNHTnEyYlF1bFVva3JWNjdBMjlzYlNVbEpHbk1NZlBEQkJ6aDgrREFtVFpxRTl1M2J3OWpZR09IaDRmRHk4aEltcUN6TTFOUVVVcWtVdzRZTlE1czJiWkNibTR1d3NERGs1T1NnWDc5K1Fxc0RWWjFmZlBFRmR1ellnYkZqeDZKMTY5YW9XYk1tVWxOVEVSRVJBWVZDZ2FsVHA2cGQ0Q3JOUGpObnprUzlldlhRdUhGaktKVktoSWVIUTZsVWFyMmx2Vm16WnNJRWNZNk9qdmorKys4MXRvbUtpc0tCQXdmZzRlRlI1R1M3NmVucEFFcCtaOUNibkxjQVlHZG5wL2I3UU50SXZNTGJ2RDZKcU1xMWE5ZXdZOGNPeko0OXU5aUxtcVUxYnR3NHZIanhBcGN1WGNKMzMzMkhvS0FnNFhmQ3VYUG5BUHpmMTNITGxpMHdNek1yOWMvZE45OThnN2k0T0N4Y3VCQWZmL3d4TGw2OGlKRWpSNkpXclZvYTIvNysrKzg0ZWZJa3JLeXNFQmNYaDh6TXpDSjcvZk5jS0QyNVhJNjFhOWNLLzA5UFQ4ZjE2OWVSbVprSlQwOVBmUGJaWjhLNjByd1cyZHJhd3R2YkcrZlBuNGRTcWRUNmZyQlRwMDRJQ3d2RHlaTW5NV3pZTUxSdTNSb09EZzdJenM3RzNidDNrWlNVaE0yYk53dS92MHJ5V3ZJbXRaZEdWVGdYVmZOdm5EaHhBa3FsVW1qSjl2cnZsYnk4UEN4WnNnVGg0ZUg0OTcvL2pjbVRKMlB0MnJVNGZQZ3dWcXhZZ2VuVHB3c1h1WlJLSlg3ODhVZkk1WElNSHo1YzQ3UEg5ZXZYaFJZa3F0N3hkZXJVS2ZMbndNVEVCQXNXTElDcHFhbEdtNmZ4NDhjaktTa0pTNWN1aGIyOVBSSVNFdURqNDRQSmt5Y1hPV0phTlZscjRRbXRyMTY5aWlWTGxxQlRwMDZZTW1XS3NQenk1Y3NJREF4RTkrN2RNV0hDQkkzV1o2YW1wamg0OENEZWUrODlqY2VVU0NTWVAzOCtSbzBhaGUzYnQ4UGIyeHZwNmVtWU9uVXFKazJhQklsRUl2d3N2RDVpUGlVbEJUdDM3b1M5dlQyNmRPa0NFeE1UakJ3NUVoczNic1NtVFp1RVB0VXBLU2thNTN0S1Nvclc1MTFXNTh2YnBLMmxwVktweE5HalI3RjU4Mlo0ZTN2anpKa3o4UGIyeHMyYk4rSGk0b0t4WThlK1VVLzNrcnB4NHdZS0Nnb3diOTQ4NFlLdjZtdVdrNU9Ea0pBUUJBY0hJemMzRjB1V0xJR2pveU8rK2VZYnRHclZDcXRXcmNMMTY5Y3haODZjSXU5OHJJb1lnaFBSTzVPVGs0TVhMMTRJZjFTamhWVVRPTGk2dXNMVzFoYTJ0cmFvWHIyNndTYzhKRTJOR3pjdWRodVpUSWE4dkR4SUpCS3R0MXJxT3pIbThlUEhvVkFvVUx0MjdSTDNEbjJYZEFYWEwxNjhFSUppYTJ0cldGbFpGYmx0NFRlNWhoSVpHU2xNUkZyY1NINVZ1eGRkSDU1cTFxd3A5UGZWSlRFeFViZ0labXBxYXJBUmJGWEo2NzNndzhQRHNYNzlla2drRXVHMjNoOSsrQUVaR1JrWU5XcVVRZDQ4SHo5K0hHdlhyb1dUa3hPbVRKa0NLeXNyekowN0Y5OS8vejNHalJ1SGI3NzU1cDErRU5GRk5iSk5ueFljcWxIZ25UdDMxbmxoVnlRU29WdTNidGk1Y3llT0hUc0dUMDlQR0JzYkl5Z29DTnUzYjhlNWMrZHc1c3daT0RnNFlNQ0FBZmpzczgvUXQyOWZqZU44L2ZYWHNMUzB4RjkvL1lVTEZ5N0F6czRPdlh2M3htZWZmVmJraFFMVmFMbE5telloTkRRVXVibTVxRnUzTGo3ODhFUDA2TkZEWS9zaFE0YWdXYk5tK09PUFAzRHYzajFFUmtiQzJ0b2FmbjUrR0Rod29OYTJSU1hkcDErL2ZyaDgrVEpPbmp3SlkyTmoxSzlmSDZOR2pkTGFUbVg4K1BGWXZIZ3hZbUppdFBaSnYzLy9QdWJNbVFPeFdLeDFGTEhLMWF0WEFVQ2pMWXd1NWVtOGxjbGtlUHo0TWNhUEg0OGZmdmpocmJTUEVvbEVtRDE3TnFaTm00YW9xQ2dzV0xBQVAvendnekJxczM3OSt2amYvLzZIV3JWcVlmNzgrWGp5NUluR1BCUXFqUnMzMXRsMzFjTENBai84OEFNbVRKaUEvL3puUDNCemN5c3l1R3pjdURGT256Nk5sSlFVdlBmZWV4ZytmTGpXaWQ1NExyd1p1Vnl1ZG5lZ2hZVUY2dFdyaDRDQUFQVHMyVlB0dlh4cFhvc0FvSHYzN3JoMDZSS2NuWjNSc21WTHJkdE1uejRkclZxMXd0R2pSM0hyMWkxaFhwT0dEUnRpNU1pUnFGdTNyckJ0U1Y1TDNyVDJrcWdxNStKdnYvMEc0TlU4TWg5OTlCR0dEQm1pZGtmaGt5ZFBzR1RKRWtSSFI2TkRodzZZTUdFQ2dQKzc0SGJ5NUVuWTJOaGcxS2hSQUY1TlJubmp4ZzE0ZVhtcERhSjQvdnc1Tm0zYWhQUG56OFBKeVFuejVzM0QvLzczUDV3NmRRcmg0ZUhvMGFNSCt2VHBvL1Y5L090M0o2bkV4c2JpNU1tVGVQandJZkx5OG1CcWFvcWxTNWNXT1FFcDhPcDk4b2tUSitEaDRTRzhyMVVxbFRoMjdCaldybDBMZjM5L2ZQdnR0Mm8vSjc2K3ZwZ3padzZXTFZ1R0owK2VJREF3VUcwQTByRmp4L0RzMlRPTUd6Y09BSVI5VmUzUXJLMnRzWExsU2pnNk9zTEV4QVNQSGowQzhLcHRVSk1tVFhENThtWDg5Tk5QYU5La0NaeWRuU0dUeWJCdzRVSmtaMmRqOHVUSndoMFIvZnYzUjBSRUJJNGNPU0xjbFhYbXpCbWRyZVlxdWl0WHJtRDc5dTE0OGVJRnhvMGJoNENBQUp3NWN3YisvdjRZTjI0Y1ZxMWFoU2xUcHNEVDB4TURCZ3hBMjdadDMycGVFUkVSZ2FTa0pFeWRPaFc3ZCsvRzNMbHoxZFpmdm53WmE5YXNRZXZXclRGbHloUzFDOEpkdW5SQnZYcjFzR1RKRW1SbVpqSUVmNDFJcWMrN2RTS2lVc2pQejBkeWNqSmV2SGlCcEtRa1lYSThZMk5qT0RnNHdNSEJBWFoyZHJDeHNhblNJN3ovK3Vzdm5iZkVsNVRxRFdCUkk0dFZNMHNEcFI5Rlc3aTM5NGdSSXhBWEZ5ZThPWHg5Wm10OXZYNDhwVktKWWNPR0lURXhFU05IamxTYmJMRzR1cHlkbmJGOSszWUFyejZjcVVhRWxMVEZpYVdsSlE0ZVBLaXh2R2ZQbnBESlpNTFg3dlZicmwrWG1abUpJVU9HUUtsVUlqOC9IKys5OXg0MmJ0eFlic0x1b3N5ZlB4OFhMMTdFWjU5OXB2TVd3WUtDQW5UcjFnM0FxMXQzOVJsRlZKUkhqeDVoN05peHNMUzBoSkdSRWFSU0tWYXNXQ0hNSVA4MmxmWFBYM0ZXcmx5Sjl1M2J3OWZYOTUwOTV1dFVFL3k4Ly83N2VQRGdBYTVkdTRaejU4NGhJU0VCM2JwMXc1Z3hZNFR2Wlh4OFBGYXNXSUg3OSsvRDE5Y1hucDZlNk5peEl5SWlJb3A5bk1XTEY4UFB6MC9qdHVUQ2ZIMTkxVDc4NXVUazRPTEZpL2pqanovdzRNRUR0R3JWQ3Q5OTk1MWE2NFM3ZCs5aThlTEZTRXBLZ3BlWEYzcjI3SW0yYmRzS0YyMzArWUJXMnZxS2twMmRqZVRrWkwzYStaRGg1T2JtWXUvZXZkaTllemZFWWpIbXpac24zSEorN05neFBILytITldxVllPSmlRa1NFeE54Nk5BaDFLeFpFMXUzYnRXNC9mNTFaWEhlcXVqNlhhVlBMOVhDdjljZlBIaUE3Nzc3RGpLWkRJR0JnVVdHaUdYcDRjT0htREJoQXBvMGFZS2dvQ0RzM2JzWHYvMzJHeHdjSE5DK2ZYczRPVG5Cek13TUVva0VZckZZK0Zzc0ZpTS9QeDk1ZVhuSXo4OUhibTR1Q2dvSzhNa25uNmo5bnIxLy96Nm1UcDBLZTN0N3JGbXpSdTBXOUczYnRtSFhybDNGdnIvaHVmQnV6b1d5Y1Bqd1lheGR1eFlqUm94UUcxbGVXVlMxYy9IU3BVdllzR0VENXN5Wm96YmFYU3FWWXZmdTNmanZmLzhMdVZ5T0FRTUdZTlNvVVdyUFVTcVZZdEtrU1hqeTVBbkdqUnNIQ3dzTEJBVUZ3ZDdlSGhzMmJJQ05qUTJpb3FKdzZOQWhuRGx6QmdVRkJmand3dy94NVpkZkN1OXRybDI3aHMyYk53dmhjS05HamRDbVRSdDgrT0dIYXFQRFUxTlRjZmZ1WGR5OGVSTmhZV0ZJU0VpQVNDUkNxMWF0OE5GSEh4WFpydVIxVzdkdXhlN2R1N0Znd1FMNCtmbEJxVlJpM0xoeGVQandJWUJYZ3o2VVNpVUtDZ3FnVkNyVldvQ3ExS3BWQzRzWEw0YUxpd3V5c3JJd2RPaFExSzFiRnovKytDTUE0T3paczFpMGFCRSsrK3d6K1BqNHFMMVdwcWVuWTl1MmJYajU4aVdDZzROaFpHU0UxTlJVZlBubGwramV2VHVHRFJ1R3dNQkFoSVdGb1d2WHJwZytmYnJhWTZ2dTJHN1FvQUVDQWdMUXRXdFhEQnc0VUcyYmZmdjI0Y1NKRTJyZjQ3Sis3WHFiRWhJU2NPSENCUnc3ZGd6Snljbm8xYXNYQmc4ZUxMU2JLend4NXBVclY3Qmp4dzQ4ZVBBQXRyYTI2TkNoQXp3OVBlSHU3cTUyc2FJMHJUWDc5ZXNuZklhV3lXUVlPM1lzWHJ4NGdiMTc5eUl6TXhNTEZ5N0V2WHYzNE9ibUJrOVBUemc2T2lJakl3UDE2dFVUUHU4V0ZCUkFvVkJBTHBkREpwTWhKeWNIK2ZuNTZOV3JWNFZyejFrYUlqMnVTbkFrT0JHVkdibGNqbi8rK1VjWTZaMldsZ1lBRUl2RnNMZTNoNnVyS3h3ZEhWR2pSZzJPOHE3RVZHL3NldlhxaFVtVEpxbXQwM2RpekJzM2JpQXhNUkVTaVVRSVdrdnF5Wk1uMkx4NU14WXRXaVFzTXpZMjFxcy85WWtUSi9SNmpNVEVSS3hac3daTGx5N1ZXTGRtelJwSXBWSjg4c2tueU0zTnhhRkRoL0NmLy95blhQZXlmdmp3SVM1ZHVnU1JTRlRzbTdlc3JDd0FyMGFnNk5PZnVTajUrZmxZdVhJbGxFb2xCZzRjQ0dkblp5eGF0QWp6NTgvSHNtWExoTjZiVkxidTM3K1BhZE9tQ2YwemUvWHFwWEhiYiszYXRmSFRUejhoSWlJQ2YvNzVKelp0Mm9RT0hUb1UyMnRiUlZmUGJaVmR1M1loTlRVVlo4NmN3ZjM3OXhFVkZRVzVYQTRYRnhmTW1ERURYYnAwMGZoOTBheFpNMnpac2dYNzl1M0R3WU1IRVI0ZURyRllqSHIxNnFGWHIxNzQ2YWVmeXJRK2ZWb0hXRnBhbHNsa3V2VDJKQ1ltWXZ6NDhYajU4aVZjWFYweFk4WU1OR2pRUUZpZmxKU0U0T0JndFgzcTE2K1BtVE5uYWcyYTd0Ky9YNmJuN2VzOStndjNVcjE0OGFKd2NWY2tFc0hZMkJoZmZmVVZ2THk4aEcxVXZWUUxhOVNvRVlLQ2dqQjkrblFFQndlL2srQ3pidDI2cUYrL1B1YlBudzlqWTJNTUdqUUlyVnExd29FREIzRHg0a1drcDZkRExwZnJkYXhPblRwcGZDMGJOMjZNYjc3NUJrdVdMTUdSSTBmdytlZWZsNmcrbmd2djdsd29DNGNQSDM2ajk0UGxXVlU4Rjl1M2J3OVBUMCtOQytBalI0NUVjbkl5bkoyZE1XSENCTFhqcUZoWVdDQXdNQkRmZi84OVBEMDljZnIwYVdHWmpZME5EaDA2SkV3dzZPUGpnK0hEaDJ1TTZ2YjA5TVNHRFJzUUVSR0JRNGNPNGVyVnEzajU4aVVHRFJvRTROV2tqQWNPSEVCR1JnYUFWeVBXR3pkdWpPN2R1K09ERHo0bzBaMktWbFpXY0hkM0Z5YVpGNGxFNk5ldkgrTGk0bUJ2Ync5TFMwdFlXRmpBek13TUppWW1NREV4Z1VRaWdaR1JFY1JpTVZKU1VyQm8wU0pzM0xnUml4WXRRclZxMVRCcDBpUzFkb1h0MjdkSHk1WXRzWHYzYnV6ZXZWdWpCanM3TzB5ZlBsMDRYMnh0YmJGcTFTclVyVnNYeDQ4ZlIxaFlHTnEwYWFQV2trVkZkWWYyNjgrbjhNWCtvdTV5TGN2WHJyZGx6NTQ5MkxKbEM1eWRuZEcxYTFkOCtPR0hPdS9hQlY2MXRXblhyaDJpb3FKdzlPaFIvUDMzM3poOCtMQmFVSzdTcGswYm5YZVl2Szd3WGRJU2lRVEd4c2JvMmJNblRFMU40ZURnZ05XclYrUGl4WXM0ZmZvMFFrTkRrWnFhS3R4eHJJdURnNFBlQThxcUFvNEVKNkkza3BxYWl1ZlBuK1BGaXhkSVNVbEJRVUVCUkNJUjdPenM0T2pvQ0VkSFI5aloyZWtjcVZEVlZkU1I0TnFjUEhrU2l4Y3Z4cGt6WnpCanhneU41NlVyQkg5OXVlb1lIVHQyeEx4NTgwcFVsN096TXlaT25JaUZDeGZDMHRKUytQQVFFQkJRb29reHRZMEVWL1dqbE12bG1EUnBFbjc1NVJmazV1Yml5SkVqYWhNcWJkNjhHWHYzN29XRGd3TzJiTmtDdVZ5T29VT0hJanM3RzZOR2pTcnk5dTNidDI5cmZSTmFsb282TDdLenN6RjI3RmdrSmlhaVU2ZE9tRDE3dHM3anFFYjhWNjllSFgvODhVZXBhc25OelVWZ1lDQ3VYcjBLTnpjM3JGdTNEc2JHeHRpeVpRdjI3TmtEQ3dzTFRKczJyY2pKb2NwQ1ZSc0pIaGNYQjF0YlcxaGFXdUxGaXhjbCtqRDMrcDBWWlNrbEpRVWpSNDZFazVNVFdyWnNDVDgvUDcxdnk4N1B6OGZseTVkeCtmSmxQSHo0RUV1WExpMnlMeWZSZ1FNSFlHNXVqb0NBQUkwNzBKUktKYkt6czVHYm13dUZRZ0Z6YzNPZEg0WXIybmtiR3hzTEJ3ZUhON3BycHlSa01sbXhkejZwUnF3cEZBcGhKS1FxcERNeU1oS0NrcUxlUTRhSGg2Tk5telpxd2Q3Smt5ZHgrdlJwTEZteVJPZGo4MXg0ZCtmQ216aHg0Z1NDZ29MUXJWczNUSnMyemREbHZCVlYrVng4WFdob0tOTFMwdEM5ZS9kaTMydTgvbG9SR3hzcnRMdFJLQlRZdFdzWC9QMzlpNTNYUmlVek14UHA2ZW5DOW9tSmlkaTRjU01hTkdpQVJvMGF3Y1BENDQwdWNxZWxwWlZxSW1DVlo4K2VvWHIxNnNXTzRrMU5UZFdZRThURXhBUjJkblk2QjUrRmhJU2dXN2R1eGI1ZVAzandBRFZxMU5BWUdKQ2NuSXkwdExRaWU5aVhad3FGQXRIUjBUcmJRKzNZc1FOK2ZuNUZEc3BSS3BXSWpZM1Z1RGd3YTlZcytQbjVhVzNEcFUxZ1lDQjhmSHpVZ3ZRN2QrN0F4Y1ZGNTgrOFRDWkRibTR1WkRJWkZBcUYwSmJQeU1nSVJrWkdrRWdrTURVMTFldXV4c3BBbjVIZ0RNR0pxRVNVU2lWU1UxTVJIeCtQK1BoNG9hOTNqUm8xaE5EYjN0NytyUVFsbFZWRkRjRWxFZ21jbkp6VWxxOVpzd2FmZlBJSjVISTU5dXpab3pHSnBqNGhlR1ptSmo3OTlGUElaRElzWHJ4WTU4UnhyOHZMeTBPdlhyMWdZbUlDaFVJQkt5c3JCQVVGQ1crTXl5SUVmLzc4T1lZTUdTTDhYeUtSWU5DZ1FSZzBhQkJFSWhFeU16UHgwMDgvNGZ6NTh6QXpNOFBLbFN1Rk40WGg0ZUdZTzNjdTVISTUrdlRwZ3hFalJtaDhBRFZVQ0o2V2xvWTVjK1lJYjNBM2I5NWM3QXpudTNidHdyWnQyOUMwYVZPc1diT214SFhjdW5VTHExYXRRbHhjSEdyV3JJbVZLMWVxOVlsVjNVSUtBSDUrZnZqeXl5L2Z5c1NoVlMwRUw2K0thaXRFVko3eHZDVVZuZ3RsYSs3Y3VSQ0pSTGh5NVFwc2JXMkZWaGRVUEo2TFJGUlZzUjBLRVpVSnBWS0psSlFVSWZqT3ljbUJrWkVSYXRhc0NYZDNkemc3TzZ1TmdxVjNxNmhSMmZxMDNkQzNYNW0yTU5ySnlVa2p6TjZ6WncveTgvUFJwazBidlQrc3hNWEZBWUJ3aGZxdnYvNkNUQ2FEbzZPajFsc2hpeElURXdQZzFVZ1dHeHNickZpeFFtTVVTRlpXMWh1MUkvbjk5OStGZjd1NXVXSEdqQmx3YzNORFhsNGVqaDQ5aXVEZ1lHUmtaTURHeGdhQmdZRnFveUs4dkx3d2MrWk1MRjY4R0ljT0hjTFpzMmN4ZVBCZy9PdGYveEpHZHpScTFFaTRWZkJ0S1R6eU55d3NES3RYcjhhTEZ5OWdZV0dCK2ZQbkN3SDR5NWN2OGZUcFUrR1dUVE16TStUbjUrUEtsU3ZDMThMSHgwZnZ4NWJMNWJoeTVRcisvUE5Qb2E5MDgrYk5NWHYyYk5qYjI2dHRPMkxFQ0RSbzBBQ3JWNjlHYUdnb0xsNjhDRzl2YjN6d3dRZnc5dmF1RW4zdHFoSitZS2VLaU9jdHFmQmNLRnUzYjk5R1hsNGV2THk4TUg3OGVBYmdKY0J6a1lpb2FBekJpVWdycFZLSjVPUmt4TWZISXlFaEFibTV1VEF5TWtLdFdyWGc0ZUVCWjJmbmNqL0JYMVh4TGxyTkZINE1YMTlmamRBeUtTa0pPM2Z1QkFCOC9QSEhPby8zK1BGanpKa3pCNmFtcHZqbm4zOEEvTjlNN0VlUEhnVUE5T2pSbzBSdjVNK2RPd2NBcUY2OU9wWXZYNjcxTnNpQ2dnSWhkQytOdG0zYjRzaVJJK2pidHk5R2pScUZ1TGc0L1BMTEx6aCsvTGd3OGF1UGp3K21USm1pZFJadWYzOS9PRG82SWlnb0NIRnhjZmo1NTUreGNlTkdlSGg0WU9MRWlYQnhjWUd6czNPcDZ5dUphOWV1WWYvKy9RZ0xDd1B3cWwvY2dnVUxOQ1lwbWp4NWNwSEhjSFoyUnQrK2ZZdGNMNVZLY2Z2MmJjVEV4T0QyN2R1NGVmT21jUGVJdGJVMWhnd1pnZzgvL0xESWMvajk5OTlIcTFhdHNHdlhMb1NFaE9ES2xTdTRjdVVLUkNJUjZ0YXRDemMzTjdSdDIvYWRqdVFtSWlLaXQrdkFnUU9HTG9HSWlDb2hodUJFSkNnb0tGQUx2dlB5OGlBV2kxR3JWaTNVcmwwYlRrNU9ETDdMb2VQSGo3L3p4L3orKys4MWx2M3p6ejhRaVVSbzA2WU5QRDA5dGU2bkNzOWRYRnlRa1pFQm1Vd0dzVmdNZDNkM2ZQSEZGN2h6NXc1aVkyTWhFb2xLUEFIUzRNR0RFUkVSZ1lrVEo2SmV2WHBhdHlsSk94UnQvUHo4c0hidFdqUnAwZ1RBcXo2Q0J3NGNnRUtoUVBQbXpURjQ4R0MwYWRORzU3R2JObTJLRFJzMjRJOC8vc0NSSTBlUWxKU0VhdFdxb1hidDJzWFdWVmF5c3JLd2J0MDZ4TVhGQ1Yvck1XUEdhUFE4ZEhSMFJKMDZkWkNSa1lHOHZEeWg1NytOalEyOHZiMHhkT2hRblQxRkN3b0tzR0xGQ21HU1hKRklCSGQzZDNUcjFnMGZmUENCWHYzcHJLeXNNR2JNR0F3YU5BakhqeC9IMzMvL2pmdjM3K1BKa3llSWk0dlRtS1dlaUlpSWlJaUlxREQyQkNjaVpHVmxJU1ltQmpFeE1VTHc3ZVRrSkFUZjdPLzlkcjNybnNSdjA2MWJ0MUNyVmkyTlNWT0tvdm9WVkZhM2J1Ym41eGZabW1mdDJyVXdOemZIeUpFaml6M08yclZyWVdabWhxKysrcXJZYmE5Y3VRSUhCd2VOMmVmMW9WUXFFUkVSQVhmSExVVnRBQUFnQUVsRVFWUjNkNWlibTVkNC96ZVJtSmlJdlh2M1lzQ0FBVytsMTdiSzMzLy9qZHUzYjZOWnMyWm8zYnAxbWR6U25KcWFpdHUzYjBNbWs2RkxseTV2ZEN6MkJDY2lJaUlpSXFyWU9ERW1FUldwb0tBQWlZbUppSTZPUmxKU0VvQlhQWjVkWFYzaDVPU2tNVHM1dlQyVktRUW5xbWdZZ2hNUkVSRVJFVlZzbkJpVGlEUVVIdlZ0Ym02T1pzMmFvVjY5ZWpyYkdoQVJFUkVSRVJFUkVWVkVETUdKcW9EQ283NUZJaEZxMWFvRk56YzNPRGs1Y1JaeElpSWlJaUlpSWlLcXRCaUNFMVZpMmRuWmlJNk94cE1uVDVDYm04dFIzMFJFUkVSRVJFUkVWT1V3QkNlcWhOTFQwM0h2M2ozRXg4ZHoxRGNSRVJFUkVSRVJFVlZwRE1HSktwRi8vdmtIOSs3ZHcvUG56eUdSU05DNGNXTTBhTkNBbzc2SmlJaUlpSWlJaUtqS1lnaE9WQWs4Zi80Y1VWRlJTRTVPaG9tSkNkemQzZEdnUVFPWW1KZ1l1alFpSWlJaUlpSWlJaUtEWWdoT1ZFRXBsVW9rSkNRZ0tpb0thV2xwTURjM1I4dVdMZUhtNWdhSmhEL2FSRVJFUkVSRVJFUkVBRU53b2dxbm9LQUFUNTgrUlZSVUZGNitmSWxxMWFxaFRaczJjSFYxaFpHUmthSExJeUlpSWlJaUlpSWlLbGNZZ2hOVkVFcWxFaytlUE1IZHUzY2hsVXBoYlcyTmR1M2F3Y1hGaFpOZEVoRVJFUkVSRVJFUkZZRWhPRkVGa0pTVWhCczNiaUFqSXdNMWF0UkE2OWF0NGVUa3hQQ2JpSWlJaUlpSWlJaW9HQXpCaWNxeHpNeE0zTGh4QTgrZlA0ZUZoUVZIZmhNUkVSRVJFUkVSRVpVUVEzQ2ljaWczTnhkMzd0eEJURXdNeEdJeFBEdzgwTEJoUTRqRllrT1hSa1JFUkVSRVJFUkVWS0V3QkNjcVJ4UUtCUjQ4ZUlDb3FDZ29GQXE0dWJuQjNkMGRwcWFtaGk2TmlJaUlpSWlJaUlpb1FtSUlUbFFPS0pWS1BIMzZGTGR1M1VKT1RnNmNuSnpRb2tVTFdGbFpHYm8wZWdmRVlqRVVDZ1ZIK2hPOVkveTVJeUlpSWlJaXFob1lnaE1aV0ZwYUdpSWlJcENXbGdZYkd4dDRlM3ZEMGRIUjBHWFJPMlJ1Ym82c3JDeFlXMXNidWhTaUtpVXJLd3NXRmhhR0xvT0lpSWlJaUlqZU1vYmdSQWFpVUNodzkrNWQzTDkvSHlZbUp2RHk4b0tycXlzbnZheUNIQndja0ppWXlCQ2M2QjFMVEV5RXZiMjlvY3NnSWlJaUlpS2l0NHdoT0pFQkpDY25Jenc4SEZsWldhaGJ0eTVhdG16SnZ0OVZXTjI2ZFhINThtV2twYVdoUm8wYWhpNkhxRXBJUzB0RFNrb0sycmR2YitoU2lJaUlpSWlJNkMxakNFNzBEc2xrTXR5NmRRdVBIeitHaFlVRk9uYnNpRnExYWhtNkxESXdpVVNDWnMyYTRmYnQyMmpldkRtRGNLSzNMQzB0RGJkdjM0YTd1enQ3Z2hNUkVSRVJFVlVCRE1HSjNwRm56NTRoSWlJQ09UazVhTkNnQVR3OFBDQ1I4RWVRWHJHMXRZVzd1enZ1M0xrRE96czdPRHM3bzFxMWFnem9pTXFJUXFGQVZsWVdFaE1Ua1pLU0FuZDNkOWphMmhxNkxDSWlJaUlpSW5vSG1NQVJ2V1Y1ZVhtNGZ2MDZuajU5aXVyVnE2Tno1ODdzUVV0YTJkcmF3c2ZIQjdHeHNZaUtpb0pVS29WQ29UQjBXVVNWZ2xnc2hvV0ZCZXp0N2VIajQ4T0xrRVJFUkVSRVJGVUlQd0VTdlVWeGNYR0lqSXhFZm40K21qWnRpcVpObTNKa0wra2trVWhRdjM1OTFLOWYzOUNsRUJFUkVSRVJFUkZWQ2d6QmlkNEN1VnlPeU1oSVBIbnlCRFZxMU1ENzc3OFBHeHNiUTVkRlJFUkVSRVJFUkVSVTVUQUVKeXBqR1JrWnVIVHBFbDYrZklrbVRackEzZDBkUmtaR2hpNkxpSWlJaUlpSWlJaW9TbUlJVGxTR29xT2pjZjM2ZFVna0VuVHMyQkcxYXRVeWRFbEVSRVJFUkVSRVJFUlZHa053b2pJZ2s4a1FFUkdCdUxnNE9EbzZ3dHZiRytibTVvWXVpNGlJaUlpSWlJaUlxTXBqQ0U3MGh0TFMwbkQ1OG1Wa1oyZkQzZDBkVFpzMmhVZ2tNblJaUkVSRVJFUkVSRVJFQkliZ1JHL2s0Y09IdUhuekpreE5UZUh2N3c4SEJ3ZERsMFJFUkVSRVJFUkVSRVN2WVFoT1ZBcHl1UnhoWVdGSVNFaUFrNU1UMnJadEMxTlRVME9YUlVSRVJFUkVSRVJFUklVWUdib0Fvb3BHS3BYaTlPblRTRXhNUklzV0xlRG41OGNBbklpSTlLWlVLZzFkUXBWeDc5NDliTisrSFptWm1VVnVjL3IwYVFRRkJiM0Rxb29XRUJDQTlldlhDLzlmdjM0OUFnSUM5TnBYMTNQTXpjM0YwcVZMY2Z2MjdSTFZFeDBkamZ6OGZKM2IzTDU5RzhIQndTVTZia25rNWVVaE5UWDFyUjJmaUlpSWlLb0dqZ1FuS29IVTFGU0Vob1pDTHBmRHo4OFBUazVPaGk2SmlJZ3FFR05qWTJSa1pCaTZqREtqYjBCYldLOWV2VEJwMHFReXJrYlQ3Ny8vanV2WHI2TmZ2MzVGYmhNVkZZVVRKMDVnK3ZUcE9vOVZVRkNBaElTRVV0VmhiVzBOS3l1clV1MnJqMTI3ZHVHUFAvN0FwazJiWUd0cnE3SCs2dFdyT0hYcUZMcDM3NjczTWVWeU9XYk5tZ1UzTnpjc1diS2t5TzF1M0xpQjMzNzdEWU1HRFNyeU9NK2VQZFByTVd2WHJxMHhyOHF4WThld2J0MDZuRHg1VXUvYWlZaUlpSWdLWXdoT3BLZTR1RGlFaFlYQnpNd01IM3p3QWF5dHJRMWRFaEVSVlRET3pzNTQ4ZUxGTzMvYzBvYlZoZlhvMFFOVHAwNVZXK2JoNFFGL2YzKzlqN0Z1M2JveXFhVTRUNTgreGFWTGwvREZGMStVU1FEOTh1VkxqQmd4b2xUN0RoczJyTWlRdUN4MDdOZ1J1M2Z2eHZMbHk3RjA2VklBVUJ2MWZlellNVmhZV0VBc0Z1c2NEZDY4ZVhQaDMyZk9uRUZxYWlwbXpKaWh0azFjWEp6YS8xVVhkUW92TnpNemc0T0RBMTY4ZUtIMzErM3c0Y000ZGVvVVZxOWV6ZENiaUlpSWlNb1VRM0FpUGR5OWV4ZDM3dHlCblowZDI1OFFFVkdwdFd6WkVvY1BIOGFEQncvUXFGR2pkL2E0bjMvK3VjNzFTcVVTKy9mdlIzNStQZ0lDQW9xYzZGbGJ6ZlhxMVVPZlBuMzBydVZkaGVBN2QrNkVqWTBOQmd3WUlDd0xDUW5SMkM0bUpxYklkZTd1N3FoWHI1N2Fza21USnFGWHIxNXF5MEpDUXJCNjlXcjg5Ny8vMWJoSVh2Z0NSSDUrUHY3OTczK1g2TGtVZFJIandJRURxRmF0R2x4Y1hEQnUzRGlzWExrU0lTRWg2TkdqQjZaTW1hS3hmZUVMR0lXcGdtZWxVb205ZS9mQzA5TVRucDZlYXRzVUZXZ1hYdDY2ZFdzc1g3NGN6czdPd25FREFnSXdkdXhZWVdUK29VT0hPTXFiaUlpSWlONEpodUJFT2lnVUNvU0hoK1BwMDZlb1U2Y092THk4SUJhTERWMFdFUkZWVUEwYk5rVGp4bzN4MTE5L3djYkdCbzZPanUva2NZY1BINjV6ZlVoSUNQTHo4OUd3WVVOTW56NWRveVZGUmZQbzBTT2NQWHNXRXlkT2hMbTVPZUxqNDJGcmE0dlZxMWNYdVkrMmRWOS8vYlZHQ0o2ZW5vN0V4RVNOWlFEdy9QbHpaR2RuNjZ4TklwRVUyUXFtcVBxSzJ0N016RXo0ZC9mdTNYSDE2bFhrNWVWQkxCWmorL2J0QUY0RjI4SEJ3VmkxYWhWcTFLaWhzemFWYytmT0lUWTJWaGdGdm5YclZwaWFtbUxRb0VFYWdYVndjREIrKysyM1lvTnM5c0luSWlJaUlrTmlDRTVVaE56Y1hJU0doaUkxTlJYdTd1NW8xcXlab1VzaUlxSktvRXVYTHRpL2Z6K0NnNFBoNWVVRk56YzNPRGc0d01URXhDRDFKQ2NuNDlkZmY0VklKTUxFaVJQTGJRQ3VWQ3Ixcm0zOSt2VndkWFZGejU0OUlaZkxNVy9lUENnVUNodzdka3pqWXZiNjlldHg0TUFCdlVjamI5KytYUWlZQ3hzL2ZueXgreHNaR1dtTUpGY3BLZ1F2YXZ2QzVzNmRLL3piMmRrWkFIRDU4bVcwYmRzVzd1N3VBRjZOeHU3WHJ4L0dqaDJyOVJneW1ReGJ0MjVGMTY1ZDBhQkJBeVFsSldIZnZuM28wNmNQa3BPVE5iYVhTcVVBb0hXZGxaV1Z4dDF6SEV4QVJFUkVSSWJBRUp4SWk4ek1USncvZng1NWVYbnc4ZkdCaTR1TG9Vc2lJcUpLd3R6Y0hKOS8vam11WExtQ3k1Y3ZJeXdzVE85OTI3ZHZEMTlmM3pLclJhbFVZdm55NWNqS3lrTGZ2bjNScEVtVEVoOGpKU1VGTjI3Y0tMT2F0SmsvZno0aUl5T3hhTkVpZUhoNDZOejJ5SkVqdUgzN05sYXVYQW1SU0lUOSsvY2pMaTRPMzN6elRaa0VzQk1tVE5Cb1ozTGt5QkdzWGJzV2UvZnUxZWcvWHBMSktNdmFuVHQzOE9qUkl3UUdCdXE5VDNCd01KS1RrOUdqUncvRXhjVmgrL2J0c0xDd3dPREJnM1ZPTUtxdDVjN1VxVlB4NDQ4L3FpMWJ1M1l0MXE1ZHE3Wk0xZTZsVTZkT2FObXlwZDYxRWhFUkVSSHBpeUU0VVNIcDZlazRkKzRjZ0ZjZnhteHRiUTFjRVJFUlZUWkdSa1pvMzc0OVdyVnFoWmlZR0dSa1pPalZMcUtzTDhyKzl0dHZ1SDc5T3N6TnplSGw1VldxWTRTR2hpSTBOTFJNNnlyczNyMTd5TW5KUVhSMGRMRWgrTm16WjZGVUtqRjkrblFvRkFvQXIzcXhkK3ZXRFVxbEVybTV1V3JicTdiSnljblJPSmE1dWJuR01pTWpJNDB3M2NqSXFNaDFiMXRvYUNqKytlY2Y0Zit2OTJmZnRXc1huSjJkNGVQam8vZnhVbEpTSUpQSk1HWEtGSWpGWXNqbGNreWFOQW5WcWxYRDRjT0g5YTVwK2ZMbGFOS2tDYlp1M1FvQWVQYnNHV2JQbm8ycFU2Y0tFM0NlT25VS3djSEJ3allXRmhhNGRPbVMzclVTRVJFUkVlbUxJVGpSYTFKVFUzSHUzRG1JeFdMNCsvdHJqT1lpSWlJcVMrYm01Z1pydDNYbXpCbnMzcjBiTmpZMlVDcVZtRE5uRGs2ZVBJa25UNTRnTVRGUnJ4SG5ycTZ1YU5PbWpkYUpHOGVNR1FNZkh4OE1HelpNYmZuU3BVdGhaMmRYb2xxWExWdUd4NDhmbzFPblRzVnVPMjdjT0dSa1pNRGEyaHBMbGl4QlFrSUNwazZkQ3BGSWhPVGs1Q0luQ2UzZHU3ZkdNbTB0VWxhdlhsMWsyNUtQUHZxbzJQb0FJQ3dzREM5ZXZOQnJXMEQ3cEowMWF0U0FuNThmL3ZqakQ5eThlVk5ZcmdyQjQrTGlFQllXQmw5Zlg1dytmVnB0MzdpNE9KdzZkVXJqbUYyNmRNSG8wYU14WXNRSVZLOWVIZVBIajRkSUpCSkd2cHVibTBNdWwyUFZxbFh3OGZGQng0NGRVVkJRZ0VtVEp1SFRUeitGbjU4ZlhyNThpUzFidHNESHgwZXRuM3BrWkNRQW9HM2J0ckMzdHhlZUE2QitjY2ZXMWxabzNVSkVSRVJFVkZZWWdoUDlmOG5KeWJodzRRSk1URXpnNysrUGF0V3FHYm9rSWlLaXR5SWlJZ0xMbHkrSHNiRXhBZ01ERVJRVWhJeU1EQUN2MmxYY3ZIa1RmbjUrR0RkdUhCd2NISW84enViTm15R1ZTbUZoWWFGMXZaV1ZGZXJYcjYreFQwblZxMWRQWTRMS29yaTZ1Z0lBVHB3NGdlam9hSXdkTzFib2oyMWxaWVdaTTJlVytQRmY5OFVYWDJpRThXZlBuc1dPSFR1d1pzMGFqZmNQSTBhTTBEakdnUU1IRUI0ZXJ2ZGphZ3ZkbXpScEFqOC9QNnhjdVJJQXNHM2JOdXphdFV0WW41cWFDZ0M0ZVBFaUxsNjhxTFp2ZUhpNDFzZnYwcVdMVUg5SVNBaWlvNk94WnMwYXRWN3NFb2tFdnI2K0NBb0tRa2hJQ0taTW1ZS29xQ2poL05tK2ZUdlMwdExVbnJkVUtzWHZ2LytPSmsyYUNBRjRVWHg5ZmRVdXdPVG41K3Zjbm9pSWlJaElId3pCaVFBOGYvNGNGeTllaElXRkJmejkvYlhlL2t4RVJGUVpSRVJFWU42OGVWQXFsWmcxYXhhYU5tMnF0bjdldkhsWXYzNDlUcDgrald2WHJtSFlzR0hvMTYrZjFra3BGUW9GK3ZYcmh3NGRPcWhOeW1ob3FhbXAyTEJoQTFxMmJJbStmZnNLeTAxTlRkR2xTNWRTSGRQWTJCaWRPbldDdTd1N1Jsc2ExWWhtWjJkbldGdGJxNjNyMUttVEVNeXJMRm15Uk90amFCdFJEMmdma1Y2Y2xpMWJhdDJ2dUlreGdWY0RBN1pzMllMZXZYdXI5WWwvOHVRSjl1N2RpOUdqUjJQTm1qVllzV0tGc0U3VkJtYjgrUEhvM2JzMzZ0U3BBd0NReStWWXRHZ1JrcE9UTVc3Y09MMXEzN0ZqQjB4TlRTRVNpWEQ0OEdIZW1VZEVSRVJFYjR3aE9GVjVDUWtKdUh6NU1xcFhydzUvZjMrWW1wb2F1aVFpSXFLMzR2VHAwd2dLQ29KU3FjVHMyYlBSb1VNSGpXMnNyYTB4YTlZcytQdjc0NmVmZnNLR0RSdHc5dXhaVEpzMlRRZzJWUklURTFGUVVGQmtlNU9jbkJ3a0pTVnBYU2NTaWVEbzZQam1UNnFRZ29JQ0lXU2VNbVVLWW1OakVSY1hoOVRVVlBUcDB3ZG56cHpSNnppdXJxN0M2SFBWUHI2K3Zzakl5TkE0eG9NSER3Qzg2b1ZkK0VLNnI2OHY4dlB6Y2ViTUdkamIyeGZiMDl6UTVISTVGaTllakdyVnFtSFFvRUY0K3ZRcG5qMTdoaG8xYWtBcWxTSXNMQXlSa1pHWU4yOGUxcXhaSS9SU056WTJGbzd4K25seTc5NDlYTHQyRFI5ODhBSDgvUHpVSHN2ZTNoNHRXclRRcU9IVXFWTklURXdFOEdyMC9sZGZmZlUybmlvUkVSRVJWU0VNd2FsS2UvcjBLY0xDd2xDalJnMTA3TmdSSmlZbWhpNkppSWlvekNtVlN2ejY2Ni9ZczJjUExDd3M4TjEzMzZGZHUzWTY5L0gxOVlXN3V6dCsvUEZIWEx4NEVXUEdqTUdRSVVQdzZhZWZDcVBDNzkrL0R3QWFvOGxWenA4L2ovUG56MnRkWjJabWhqLy8vUE1ObnBWMmYvMzFGNjVmdnc2SlJJTGh3NGNMRTQ2NnU3dWpUNTgrV0x4NHNWN0grZnp6ejRVUVhOOTlWcTFhcFhOOXUzYnQza2tJZnVmT0haMDl4eE1TRXJSZURPamN1VE5PblRxRjI3ZHZ3OGpJQ0I5Ly9MR3c3dXV2djBiLy92MnhZY01Heko4L0h3c1dMRUJ3Y0RDa1VpbUFWOTlQYlR3OFBJUkpNZ3Z6OC9PRG41OGZoZzRkaXQ2OWUyUEFnQUVBWGszWXFsQW9JQmFMdGQ2QlFFUkVSRVJVVWd6QnFjcUtpWWxCZUhnNEhCd2MwS0ZEQjBnay9IRWdJcUxLSnlrcENVdVhMc1h0MjdmaDZPaUloUXNYd3MzTlRhOTlyYTJ0OGYzMzN5TWtKQVFiTjI1RVFrS0NXaWdaRmhZR0FFVUd1NjFidDBiLy92MjFybE8xenlockxpNHVhTjI2TmVyVXFZTTZkZXJBeGNVRkxpNHVhcjJvQnc0Y3FERmg1K3RVRTBHcUhEaHdRT3QyQnc4ZXhQYnQyOUdrU1JORVJVV2hmdjM2TURNenc3eDU4N1JlV0pkSUpIajU4aVZTVWxKSzlKeWVQSG1pZGJtTmpRMXNiR3cwbHUvZnY3L0lpdy9BcSsrYjZudjN1czZkTzZOaHc0Ync4L05EN2RxMVVidDJiVGc3TzhQWjJSazFhdFJBWEZ3Y2dGY2o3R05pWXZEczJUTmhXWFoydHZCdmxSbzFhcUJhdFdydzhQRFFPUUkvTVRFUnQyN2RncTJ0cmRiMU5XdldOTmdFc2tSRVJFUlVPVEQxb3lycDZkT25DQThQUjYxYXRlRHI2L3ZXUG9nVEVSRVpXbVptSnU3ZnY0K09IVHRpeXBRcHFGNjllb21QMGF0WEw3UnMyVkp0a3N5c3JDeGh3c1hqeDQ5ajBLQkJHdnM1T0RqQXg4ZW45TVgvZjFLcEZDa3BLUnE5dUxWcDJyUXBsaTlmcm5NYkl5T2pFdDM5VlhpeVM0VkNnVjkvL1JYNzl1M0QwS0ZEWVdOamc2aW9LSHozM1hlWU4yOGVGaXhZZ0xsejUycWRWUFQ0OGVOWXQyNmQzbzhOb01oMklFT0dETUVYWDN5aHNYenUzTGtvS0NqUXVrLzM3dDNScjE4L2pCNDlXdXQ2TnpjM0xGaXdRR041UmthRzFraytWYlI5emNlUEg0OCtmZm9BS0g0MGZXaG9LRUpEUTdXdTY5U3BFME53SWlJaUlub2pETUdweW5uMjdCbkN3c0xnNE9EQUFKeUlpQ3E5aGcwYll1UEdqUnI5dkV1cWNBQzlmLzkrNU9YbG9WNjlldGl4WXdmcTFxMnJ0Y2Q0V1pnNGNTSmlZMk14ZS9ac2RPclVTZS85NUhJNUhqeDRnTHQzNytMT25UdVlNR0hDRzljU0h4K1BaY3VXNGNHREIwTElHeElTQXVEVnlQbWdvQ0RNbkRrVG8wYU53cGRmZm9rZVBYcW92ZGZvMkxFajZ0ZXZyL1hZVTZaTTBicThxRFlycXA3cVNxVVM4Zkh4QUlEOC9IeVltSmdVKy81RzMvYy9VcWtVang0OWdsS3AxSmhvVXlxVll2ejQ4WWlMaTBQanhvM3g3YmZmRm5tZTZacmNNeUFnQUo5Ly9qbUdEeCt1VjAxRVJFUkVSQ1hGRUp5cWxPVGtaRnk2ZEFrMk5qYnc4L05qQUU1RVJGWENtd2JnaGNYR3htTFBuajF3ZFhYRnFsV3JNSFhxVkFRR0J1S2pqejdDWjU5OVZxclI1cnFvK25xci90Ymw5T25UdUhYckZoNDhlSURvNkdqSTVYSklKQkkwYU5DZ3lMN1Yrc2pLeWtKd2NEQU9IandJS3lzckxGdTJESzFhdGRMWXpzSEJBYXRYcjhheVpjdXdldlZxN04yN0YzMzY5RUhuenAxaGEyc3IvQ21KNXMyYkY3bE9vVkJneFlvVk9ILytQS3l0clRGLy9uek1talVMVmxaV0pYNk9BSEQzN2wyRWg0Y2pKaVlHMGRIUmVQYnNHWlJLSmZyMDZZT1dMVnNLMnlVbkoyUGh3b1ZRS0JUNDhjY2ZzWDc5ZW56OTlkY1lObXdZUHZyb0kvYnlKaUlpSXFKeWhTRTRWUmxwYVdtNGNPRUNMQzB0MGJGalJ4Z2JHeHU2SkNJaW9nb25QVDBkOCtmUGgxd3V4OFNKRTJGcGFZa1ZLMVpnNmRLbDJMZHZIdzRlUENqMENILzgrREdDZzRPRmk4NUtwUklLaFFJS2hRSXltUXo1K2ZrWU1tUklzYUg1bWpWcmtKeWNERmRYMTJMclUwM3MyTHg1Y3d3Yk5nenU3dTVvMUtpUld2dVRQWHYyWU0rZVBYbzkzN1MwTk96ZHV4ZEhqeDZGVkNyRnYvNzFMM3o5OWRjNlErWnExYXBoNGNLRk9ISGlCSDc5OVZkczNMZ1J2L3p5QzlxM2I0LzU4K2ZEeU1oSXI4Zld4OUtsUzNIMjdGbE1talFKVFpvMHdZd1pNekJzMkRENCsvdWpmdjM2c0xLeWdyR3hNU1FTQ1l5TmpURnYzanlJUkNKY3ZIZ1JjcmtjTXBsTStOdkh4d2RSVVZFSURnNkdxNnNyV3JkdWpVOC8vUlNOR2pVU3Z2WVpHUm40ODg4L3NXL2ZQdGpZMkdEcDBxVndjbkxDdW5YcnNIUG5Udno2NjYrNGN1VUtac3lZQVFjSEI1Mjl3RjhYR3h0YjdMYSt2cjR3TlRWOTB5OFpFUkVSRVZWQkRNR3BTbmo1OGlYT256OFBFeE1UdlAvKysvd0FSVVJFVkVySGpoMURRa0lDQmc4ZUxJVGQxYXRYeDZKRmkzRDkrbldjUEhrUzkrN2RnNW1aR2FLam8vSDQ4ZU1paitYaTRvS3hZOGNXKzVpV2xwYXd0TFRVcTc0Wk0yYWdXclZxT29ObUh4OGZuVzFWbGk1ZEt2emIxTlFVTjI3Y1FKMDZkVEI2OUdpZG83SUw2OXExSy96OS9YSDgrSEg4OWRkZkdEcDBhSmtHNE1DclNTUDc5ZXVIWHIxNkFRQisrZVVYQkFjSDQrTEZpMEtiRm4yMWE5Y09QWHYyUk0rZVBUVkd6WWVGaFNFa0pBUlhyMTZGUXFGQXQyN2RNR2JNR09IN0loYUxNWFRvVUhoNWVXSFJva1VZTldvVTVzK2ZYMnd2Y0JWZFBjRlZkdTNhcGJYUE9oRVJFUkZSY1VSS2ZlNHJKYXJBcEZJcFRwOCtEYVZTaWM2ZE8ydE1ia1ZFUkZUVmpSZ3hBbkZ4Y1RyN05xdkk1WExzMzc4ZkgzLzhzVjR0THdvS0NxQlFLS0JVS3RYYW1vaEVJb2pGWWtnazczWk14dXJWcStIbDVRVS9QeitkMjNoN2U2TjkrL1lBZ056Y1hKMnRWUDczdi85aDdkcTErUDMzMzB2ZGhxUzBzck96WVdabXByWEZXMTVlSG5KemM0V1I5M0s1SEFVRkJSQ0x4VEF5TWxMN0l4YUxZVzF0WGVUajNMeDVFNEdCZ2ZEMzkwZmZ2bjExVGxLYW1abUpuMzc2Q1dQR2pCSDZsaE1SRVJFUnZTMGlQVDZZTUFTblNpMDNOeGRuenB4QlhsNGVPbmZ1clBQREhSRVJFUkVWVFhYeGdvaUlpSWlvUE5FbkJDL2IrekdKeWhHRlFvRUxGeTRnSnljSEhUdDJaQUJPUkVSRTlBWVlnQk1SRVJGUlJjVVFuQ29scFZLSnNMQXdwS1dsb1gzNzlyQ3pzek4wU1VSRVJFUkVSRVJFUkdRQURNR3BVcnA3OXk3aTQrUFJzbVZMT0RrNUdib2NJaUlpSWlJaUlpSWlNaENHNEZUcFBIMzZGSGZ2M29XcnF5c2FOV3BrNkhLSWlJaUlpSWlJaUlqSWdCaUNVNldTbXBxS3ExZXZ3dDdlSG0zYXRERjBPVVJFUkVSRVJFUkVSR1JnRE1HcDBwQktwUWdORFlXNXVUbDhmWDFoWk1UVG00aUlpSWlJaUlpSXFLcGpTa2lWZ2x3dVIyaG9LT1J5T2Z6OC9HQnFhbXJva29pSWlJaUlpSWlJaUtnY1lBaE9sY0xWcTFlUm5wNE9IeDhmV0Z0Ykc3b2NJaUlpSWlJaUlpSWlLaWNZZ2xPRjkrREJBOFRIeDZORml4Wndjbkl5ZERsRVJFUkVSRVJFUkVSVWpqQUVwd290TlRVVnQyN2Rnck96TXhvM2Jtem9jb2lJaUlpSWlJaUlpS2ljWVFoT0ZaWk1Kc1BseTVkaFptYUd0bTNiR3JvY0lpSWlJaUlpSWlJaUtvY1lnbE9GZGZYcVZVaWxVdmo0K01ERXhNVFE1UkFSRVJFUkVSRVJFVkU1eEJDY0txUkhqeDRoSVNFQkxWcTBnSjJkbmFITElTSWlJaUlpSWlJaW9uS0tJVGhWT0dscGFiaHg0d2Fjbkp6UXFGRWpRNWREUkVSRVJFUkVSRVJFNVJoRGNLcFFYdThEN3UzdGJlaHlpSWlJaUlpSWlJaUlxSnhqQ0U0VlNtUmtKTEt6czlrSG5JaUlpSWlJaUlpSWlQVENFSndxak1URVJNVEd4cUpaczJic0EwNUVSRVJFUkVSRVJFUjZZUWhPRlVKK2ZqNGlJaUpnWTJPREprMmFHTG9jSWlJaUlpSWlJaUlpcWlBWWdsT0ZFQmtaaWZ6OGZIaDdlOFBJaUtjdEVSRVJFUkVSRVJFUjZZZHBJcFY3Q1FrSmVQcjBLWm8yYlFwcmEydERsME5FUkVSRVJFUkVSRVFWQ0VOd0t0Znk4dklRRVJHQkdqVnFzQTBLRVJFUkVSRVJFUkVSbFJoRGNDclhJaU1qSVpQSjBMWnRXN1pCSVNJaUlpSWlJaUlpb2hKanFramxWbng4UE9MaTR0Q3NXVE8yUVNFaUlpSWlJaUlpSXFKU1lRaE81WkpNSmtOa1pDUnNiR3pRdUhGalE1ZERSRVJFUkVSRVJFUkVGUlJEY0NxWDd0eTVnOXpjWExScDA0WnRVSWlJaUlpSWlJaUlpS2pVbUM1U3VaT1JrWUZIang3QnpjME50cmEyaGk2SGlJaUlpSWlJaUlpSUtqQ0c0RlR1WEx0MkRjYkd4dkR3OERCMEtVUkVSRVJFUkVSRVJGVEJNUVNuY2lVMk5oYi8vUE1QV3JSb0FSTVRFME9YUTBSRVJFUkVSRVJFUkJVY1EzQXFOMlF5R1c3ZXZBbGJXMXU0dXJvYXVod2lJaUlpSWlJaUlpS3FCQmlDVTdseDU4NGQ1T1hsd2RQVEV5S1J5TkRsRUJFUkVSRVJFUkVSVVNYQUVKektCZFZrbVBYcjEwZU5HalVNWFE0UkVSRVJFUkVSRVJGVkVnekJxVnk0ZGVzV2pJMk40ZTd1YnVoU2lJaUlpSWlJaUlpSXFCSmhDRTRHbDV5Y2pHZlBucUZKa3lhY0RKT0lpSWlJaUlpSWlJaktGRU53TXJpYk4yL0N3c0lDRFJvME1IUXBSRVJFUkVSRVJFUkVWTWt3QkNlRGlvK1BSMnBxS3R6ZDNTRVdpdzFkRGhFUkVSRVJFUkVSRVZVeURNSEpZQW9LQ25EcjFpMVlXMXVqYnQyNmhpNkhpSWlJaUlpSWlJaUlLaUdHNEdRd01URXh5TXJLZ29lSEIwUWlrYUhMSVNJaUlpSWlJaUlpb2txSUlUZ1poRnd1eDkyN2QrSGc0QUFuSnlkRGwwTkVSRVJFUkVSRVJFU1ZGRU53TW9qSGp4OGpOemNYSGg0ZWhpNkZpSWlJaUlpSWlJaUlLakdHNFBUT0tSUUszTDkvSHpWcjFvU2RuWjJoeXlFaUlpSWlJaUlpSXFKS2pDRTR2WFBSMGRISXk4dERzMmJOREYwS0VSRVJFUkVSRVJFUlZYSU13ZW1kS2lnb3dQMzc5K0hnNEFCN2UzdERsME5FUkVSRVJFUkVSRVNWSEVOd2VxZGlZbUtRazVPRHBrMmJHcm9VSWlJaUlpSWlJaUlpcWdJWWd0TTdVMUJRZ0tpb0tOaloyYUZtelpxR0xvZUlpSWlJaUlpSWlJaXFBSkZTcVZRYXVvZzNKVlhrNDFEOFZZU2xQTUx6M0hUa0ttU0dMb21veE16RXhxaGxaZ052dXdib1U3c3RMTVFtaGk2SmlJaUlpSWlJaUlpb1hCT0pSS0ppdDZub0lmaU45Rmo4L09BNGt2TXlEVjBLVVpseE1MWEN1RWJkME5LbXJxRkxJU0lpSWlJaUlpSWlLcmNxZlFoK0l6MFdDMjd0TTNRWlJHL045eDRmbzRWTkhVT1hRVVJFUkVSRVJFUkVWQzdwRTRKWDJKN2dVa1UrZm41dzNOQmxFTDFWNng0Y2cxU1JiK2d5aUlpSWlJaUlpSWlJS3F3S0c0SWZpci9LRmloVTZTWG5aZUpRL0ZWRGwwRkVSRVJFUkVSRVJGUmhWZGdRUEN6bGthRkxJSG9uZUs0VEVSRVJFUkVSRVJHVlhvVU53Wi9ucGh1NkJLSjNndWM2RVJFUkVSRVJFUkZSNlZYWUVEeFhJVE4wQ1VUdkJNOTFJaUlpSWlJaUlpS2kwcXV3SVRnUkVSRVJFUkVSRVJFUlVYRVlnaE1SRVJFUkVSRVJFUkZScGNVUW5JaUlpSWlJaUlpSWlJZ3FMWWJnUkVSRVJFUkVSRVJFUkZScE1RUW5JaUlpSWlJaUlpSWlva3FMSVRnUkVSRVJFUkVSRVJFUlZWb013WW1JaUlpSWlJaUlpSWlvMG1JSVRrUkVSRVJFUkVSRVJFU1ZGa053SWlJaUtoY0NBZ0p3NHNRSmplWEp5ZlQva0xVQUFDQUFTVVJCVk1uNDl0dHZFUjhmTHl5N2UvY3VaczJhaGZ6OC9ES3RJUzh2RDZtcHFWclhGZlZZWjg2Y3dheFpzMHEwVDJucHFvL0tYbDVlSGxhc1dJR2dvQ0JEbDFMaC9mbm5uL2oyMjIveDlPbFRyZXVqbzZQeDdiZmZJanc4dk5oalpXUms2UFdZMjdadFExaFlXSW5xSkNJaUlxTEtTV0xvQW9pSWlJaDB5YzNOUldSa0pLUlNxYkFzTFMwTjRlSGhVQ2dVYXR2SzVYSThlL1pNcitQV3JsMGJJcEZJYmRteFk4ZXdidDA2bkR4NVVtMjVRcUhBakJrellHWm1odW5UcDhQVzFsWllsNWlZcUJIY0taVktCQWNINDlpeFkxaTFhaFVjSEJ6ZWFuMWxyV2ZQbnBESlpDWGF4OVBURTh1V0xTdDJPNlZTaWZ6OGZPVGs1QWgvcEZJcFhyNThLZnpKeU1oQWVubzYwdExTSUJhTHNXREJBbUgvZ0lBQXJjZmR1blVyM252dlBSdzllbFN2ZXJ0MjdRb1RFeE9kMjVpYW1pSTlQUjFYcmx4QjU4NmQ0ZVhscGRleFNkM1RwMC94eXkrL3dNdkxDM1hxMU5HNnphKy8vb3JZMkZoNGVIam9QTmE1YytjUUZCU0V5Wk1ubzB1WExqcTMzYlZyRi9yMTZ3ZHZiKzlTMTA1RVJFUkVsUU5EY0NJaUlpcVh2djMyV3dDdlJ1TUN3TnExYTJGdWJnN2cvMGFDenAwN0YwWkdyMjVzYTlXcUZUcDE2b1FSSTBib2RmekRody9qMUtsVFdMMTZkYkdoc2xnc3hxZWZmb3JseTVkajFLaFJtRGx6WnBHQnFGUXFSVkJRRUM1Y3VJRCsvZnVyQmVZdlhyeDRLL1dWdGJGangycGNZTkRsNTU5L2hwMmRYWkhyZi9ubEZ4dzVjZ1F5bVF4eXVWeXZZMXBZV0tCNjllcW9YcjA2WHJ4NEFVZEhSMkhkMHFWTDRlVGtKUHgvNk5DaEFGNWRaRmk5ZXJWZXgrL1lzU05NVEV5S0ROVUxLMnEwdjBxTEZpMndjdVZLdlk1VlVvVnJsRWdrc0xhMlJzT0dEZUhuNTRkLy9ldGZrRWdrT3ZmUjVlVEpremgvL2p3Q0F3UGg2dXFLelpzM2E5MXV5NVl0MkxObkR6cDM3b3p2dnZ0T1k3MVNxVVQvL3YyUmxaV0Y3ZHUzdzluWkdTOWZ2c1NDQlF1UWw1ZUgwTkJRamJvc0xTMHhhZElrWWNSMnIxNjlpcXdSQUx5OHZOQ3NXVE1zWGJvVU1URXgrUExMTHpVdUZoRVJFUkVSRmNZUW5JaUlpTW9sRnhjWEFFQjJkamJ1M3IyTG1qVnJ3dHJhR2dCZ2JHeU02T2hvMUs1ZEcyS3hHQUJnWjJjSFoyZG5JU3dMQ0FqQTJMRmowYTlmUHdEQW9VT0gzbWdVZGJ0MjdiQng0MGJNbno4ZjgrYk53N1p0MjFDelprMjFiWlJLSmFaUG40NzQrSGpNbVRNSC92NythdXZmWm4xbHFWZXZYa2hLU3NLNWMrZmc0K01qZkMrMHljN094cnAxNjlUQy9zSnljM09SazVPRGdRTUh3c3pNREthbXBqQTNONGVGaFFYTXpjMXgrUEJoUkVaRzRyZmZma08xYXRWUXJWbzE0ZUtHTm82T2puQjJkaTV5L2FoUm96Qnc0RUM5bnV2V3JWdlYvcCtSa1lHYk4yL0N4OGNIeHNiR0d0dW5wNmZqNHNXTDZObXpKNVJLSlFvS0NpQVdpMkZxYXFyWDQ1V1dSQ0pCejU0OUFid0srMU5TVW5EbnpoMWN2bndaTzNmdXhLeFpzK0R1N2k1czM3dDNiN1g5ang0OUNybGNyckZjcFUyYk5wQklKSGp5NUFsU1UxTzFmait2WHIwS0FMaDI3UnFVU3FWRytQenc0VU5rWldYQjJka1p6czdPeU1qSXdLeFpzNUNSa1lHVksxY2lMUzBOSzFldXhOU3BVOUcwYVZNQXIwYUpMMXEwQ0Q0K1BoZy9mandPSGp5SXk1Y3ZZOWFzV2NMUCsrc3NMQ3l3YU5FaUxGdTJESHYyN0lHTmpRMEdEQmlBN094c3JjOUxKcE1oS3l0TFk3bWxwU1hEY3lJaUlxSXFoQ0U0RVJFUkdVeHFhcXBhZUpXU2tvSzR1RGdBd0lRSkV3QUFjWEZ4T0hYcUZENysrR00wYXRRSUFCQWFHb3F3c0RDTUhqMWFHQjMrT3FWUytWYnFkWEJ3d0twVnEzRHYzajJOQUJ3QVJDSVJKazZjaU9yVnErc01hZDlXZldYcDd0MjcyTFJwRStyWHI2OHpCRmYxS05jMUVseGwxS2hSV3BlSGhZVkJxVlRDeWNucG5RZVRMaTR1eU1uSlFlL2V2VEY5K25SWVdscmk5OTkveDk2OWUvSCsrKytqVzdkdWNIZDNSMHBLQ2c0Y09JRERody9EM3Q0ZVE0WU13Y21USjkvWmhRdUpSQ0w4VEtqSTVYSWNPM1lNbXpkdnhyUnAweEFZR0lpMmJkc0NnTWEySjA2Y2dGd3UxMWl1WW1GaGdlYk5tK1A2OWVzSUR3OUgxNjVkMWRhbnBLUWdPam9hSmlZbStIL3MzWGQ4emZmM3dQSFhIZG1SSlVzUUJDVkc3VDFiV2pWclZnYzFxcTFXYVNuYVVxM1NWciswcUJxdFZmM1ZLS0pVa2FKUmF1K1lzV0pMa0NXUm5adDdmMytrOTlOY2QrUm1vTnJ6ZkR6eWNPOTdmZDQzcnVCOHpqM3Y1T1JrTGx5NFFOV3FWVTNHSEQxNkZJQkdqUnFoMCtrWU5XcVVVbGU5VXFWS0FGeTRjSUZObXpiUnBrMGJWQ29WQ1FrSjFLNWRtdzgrK0FCWFYxY0dEUnBFVEV3TUowK2VwR2ZQbmxhL0YrUEdqYU5XclZwMDd0eVpsSlFVZXZmdWJYSHNoZzBiMkxCaGcxbDdXRmlZeFNDN0VFSUlJWVQ0ZDVJZ3VCQkNDQ0VlbWlWTGxoQWVIcTQ4WDd4NHNaS1p1MkhEQm03ZnZxMjBBMHFBUERnNG1NV0xGeE1mSHc5QVFFQ0F4ZnJPeGl6eDR1alFvUU42dmI3QWNiYktUNmpWYWpadjNteldYaEw3czRlbHJOMkNKQ1VsQWRqTThNNC96cDRndURYR0xPcXNyQ3ljbloyTHZFNUphTkdpQmF0WHIyYi8vdjFzM2JxVmtTTkg0dS92VDBKQ0FqNCtQcnoxMWx1MGI5L2VacWI2ZzZMVmF1blNwUXRWcTFibDNYZmZaY3FVS1h6Ly9mZEZEdTQyYWRMRWFoRGNtQVZlbzBZTlpZeTFJSGpqeG8zUmFyVzg5OTU3QkFZR2N2RGdRYk1iSVBldS8reXp6NW84MzdObkQ1NmVubVoxditQajQvSDE5VVdsVWlsejNOemNMSlpuK2Z6enoybmN1REh0MjdjMzYzTnpjN1A2ZlJCQ0NDR0VFUDgrRWdRWFFnZ2hoRVhuejUvbjJMRmp4TVRFMkhWSVlyTm16V2pldkhtaHJqRnExQ2hHalJwRmVIZzQwNmRQWjh5WU1VcHc3T1RKazR3Y09kS3VkV2JObWtWb2FLaFpJUHFiYjc3aG0yKytNV2t6am1uYnRpMTE2dFFwY08yRkN4ZGFiQThQRHljc0xJeHk1Y3B4N2RvMXhvOGZUN2x5NVd5V3hiZ2YreXZJeHg5L3pOR2pSL25zczg4S1BIUXdQMk9HdDdlM3Q4MXhDUWtKUVBHQzRNWnMvc3pNVEx1QzRBWFZWVTlPVGxadW1GZ1NGQlJrOHdiRTdkdTN1WHIxS3Rldlg4ZGdNT0RyNjR0R28rSFdyVnZzMmJNSEh4OGZHalJvVU9BK0g1UnExYXJSdlh0M1ZxNWN5ZnIxNituZnYzK1IxbW5TcEFuZmZmZWR4WEluQnc4ZVJLVlMwYnQzYnlJakl6bDgrREF2dlBDQzBxL1Q2VGg1OGlRT0RnN0srOWI0eVEyamxTdFgycjJYdm4zN21yWGR1bldMb1VPSDBxeFpNOTUrKzIzbHo1cFdxK1dKSjU0d0cvLzU1NTlUdG14WmkzMUNDQ0dFRU9LL1JZTGdRZ2doaERDUmtaRkJSRVFFWjgrZXBYVHAwbFNwVWdWUFQ4OENNNGx0bGN3b2lESExORHM3bSt6c2JKT3M3Z1VMRmxDeFlrV0w4Nktqb3hrNmRLankzSmd4SGhzYnkvang0eGsxYWhTMWF0VUNJQ0lpZ21YTGxpbGpYRjFkMmJ0M2I0Rjd1L2QxSlNVbE1XL2VQTFp2Mzg3dzRjTkpTVWxoeVpJbGZQZmRkMlJuWjlPNWMyZTZkKzl1TVlQNmZ1eXZJRkZSVVdSa1pIRHg0c1ZDQjhHMVdpMGVIaDQyeDltYk1XNUxxVktsQUVoTlRjWEx5NnZBOGNhRE1RY01HS0E4OXZmM1Z6TDJWNjVjYVRQZ3VuejVjdno4L0N6MlRaOCtuZkR3Y0x5OHZIamlpU2Y0K09PUHFWaXhJZ2FEZ1VPSERyRnUzVHJHalJ2SHh4OS9YSVJYZXY4ODhjUVRyRnk1a3IxNzl4WTVDRjYrZkhtQ2dvS0lpWWt4S1hlaTErczVjdVFJVmFwVW9YSGp4bmg2ZW5McTFDbVRteGFuVDU4bUt5dUxCZzBhV0wwUlZOenlJMzUrZnJScjE0NWZmdm1GaXhjdk1tblNKSk1EVTRVUVFnZ2hoTEJHZ3VCQ0NDR0VVT2oxZXRhc1dVTktTZ3BkdTNZMXkrUzhIN0t5c3BReUNrdVdMR0gvL3YwbUFjWlhYMzNWN3JXTUFldjh0WWw5ZlgyQnZ6T2E4d2UxZlh4OFRBNFR0Q1V0TFkxZmYvMlZGU3RXb05GbytQVFRUMm5jdURITGxpMEQ4b0wxdi83NksydlhybVgxNnRXMGE5ZU8zcjE3bXdUdzcrZityUG5mLy81SGRIUTBiZHUyTGRTOHhNUkV2THk4Q3J6NVVaaWE0RWVPSExIWWJzd21QM1Rva0ZJQzUxNkJnWUVtQjRzYTVUOGtNenM3RzRBQkF3YlF0V3RYc3pWMjc5N05qQmt6ck80dklTR0J4bzBiVTZsU0plclZxNmRraXh1enlnTURBeGs2ZENoZHUzWWxNRENROCtmUDIzcTVEMVNGQ2hVQXVINzllckhXYWRLa0NXdlhyalVwZHhJVkZVVnFhaW9OR3paRXBWTFJvRUVEdG0zYnhyRmp4MmpTcEFudzkzdTZZY09HVnRkKzVwbG5pclUzdFZyTlcyKzlSV0JnSVBQbnorZlRUejlsMXF4WnhWcFRDQ0dFRUVMOE4wZ1FYQWdoaEJDS2ZmdjJFUmNYeDBzdnZmVEFNaXgzNzk1TmxTcFZpSXlNcEZPblRxeGV2Wm9aTTJiUXNXTkhBQ1pQbmt6WnNtVXR6cjE2OVNvVEowNDBhVXRQVCtlbm4zNmlldlhxU29EWm11Yk5tNXVVY0RFR1VmTTdlL1lzRVJFUmJONjhtZlQwZEJvM2JzeklrU1BOMW5aM2QrZUZGMTZnWjgrZWJOeTRrWlVyVjdKbHl4YWFOR25DaXkrK1NHaG82SDNaWDBFcVZhcWtIRXBZR0ltSmljVEh4OXVzZFo1ZjU4NmRsY2MrUGo0V003SGZlKzg5bTJ2TW1UUEhhbC9mdm4wWk1tUUkwNmRQWitEQWdUWXp6NTJjbkN4bUhWczZSRFUvWXhiK28waXIxYUxWYXNuS3lpcldPc1lnZVA1eUp3Y09IQUJRRHQxczNMZ3gyN1p0NC9EaHcyWkI4TWFORzF0ZHV6QUhpTnA2My9YdTNScy9QejlDUWtMUTYvVnMyclRKNnRoTGx5NVpQQmdUb0V1WExuYnZSd2doaEJCQ1BOb2tDQzZFRUVJSUlLOE15djc5KzJuVXFORURMVEd3ZnYxNjJyUnBRMlJrSk9YS2xhTmJ0MjRjUFhwVUNmN216L1M5VjJabXBzbHpuVTdIWjU5OVJseGNITU9HRGJQcit2LzNmLytIazVNVEtwV0s5ZXZYbTVUL09IejRNTysvL3o0QUlTRWhEQnc0a0diTm1wbk1mK2FaWjB6YW5KeWM2Tm16SjUwN2QyYmR1blg4OU5OUGpCZ3hnaWxUcGxDM2J0MFMzZC85MUx0M2J6SXlNZ285Nzd2dnZyTmExOXRhMW01aVlpSVRKMDZrVzdkdUZnOHhCSlFiQnVIaDRmVHAwMGNKZ3NmR3hnTGc1ZVZsc3g2N0xTNHVMbFlEdEY5ODhRVTdkdXhneVpJbEJBUUVtUFJkdjM2ZHMyZlBGdW1hSlMwek14T2RUbGZza2lPUFAvNDR6czdPSnVWT0RoNDhpS3VycTNJang1Z1JmdWpRSVNEdlo4ZlpzMmNKQ0FnZ09Ealk2dHIyM2xDeFI1czJiWUM4RzBOZmYvMjExWEdSa1pGRVJrWmE3Sk1ndUJCQ0NDSEVmNGNFd1lVUVFnZ0I1R1ZNNnZYNkltVU5GOVhwMDZjNWZmbzBFeVpNWU83Y3VVQmVLWXNoUTRZb3djWFhYMy9kN3ZXaW9xSTRjdVFJVHo3NUpDMWF0RERwOC9YMTVmSEhIemViRXhFUlFVeE1EQUFlSGg0bTVWY2FOR2pBNE1HRGVleXh4NndlaExoNDhXTDI3ZHZIbWpWclROcWRuSnpvMjdjdkhUdDJKQ3dzakxwMTY1YjQvdTRuNHdHbGhmWHR0OTlhRFlJYmc2ajMwdXYxT0RvNmtwT1RZM1dNTmVQSGp3Zmd0ZGRlNDlsbm53VWdMaTZPYytmT21ZMjllZk9teFRXc0hhS1prcExDamgwN2FOYXNHZG5aMlJiSFBmYllZOXk5ZTFlcGEvNndHRjl2NWNxVmk3V09nNE1EOWV2WFo4K2VQVVJHUmxLOWVuVXVYTGhBOCtiTjBXcnovdXZnNmVsSjFhcFZPWGZ1SEhGeGNWeTZkQW1kVG1lekZBckFiNy85WnZjK0NpcWRzbS9mUG54OWZhbFNwWXJaRFl3alI0N3czbnZ2OGVTVFQvTEJCeC9ZZlUwaGhCQkNDUEh2SlVGd0lZUVFRZ0NRbkp3TVlQWEF3UHRoeFlvVk5HblN4S1NldEt1cks1QVhSQTRLQ3VLZGQ5NGhJQ0FBZzhIQW9FR0RlT09OTjVRU0RMR3hzY3lhTlVzNVNMTjI3ZHBNblRxVjZ0V3JtMTJyUllzV3RHalJnZ0VEQnRDdFd6ZDY5ZW9GNU5VaHo4M05SYVBSbU5XL1RrOVBwM1RwMGlRa0pMQmx5eGFMcnlFcUtnb1hGeGVyL1FEbHlwVWpPenU3eFBmM1Q2UFQ2ZERwZEZhRDROYW8xV3FxVktsQ1ZGUlVvYSs1ZVBGaXBZNjZzVnpNMnJWcldidDJyZDFyREI0ODJHYi96cDA3MmJsenA5WCtWMTU1aGVlZmY5N3U2OTBQbXpkdkJxQlZxMWJGWHF0Smt5YnMyYk9IdzRjUGs1cWFpc0ZnTUF0d04yclVpSFBuem5IbzBDR3VYcjJxdE5sUzNKcmcrUzFjdUpEMDlIU1dMMTl1MHE3WDY1azNieDd1N3U0bWgrWUtJWVFRUW9qL05nbUNDeUdFRUFJQWc4RUFvQVNVSDRUS2xTdGJ6TERPenM2bVFvVUtMRml3UUdrekJ1UEtsU3VubE1idzlmVlZ4aGdNQmxRcUZiVnIxK2FQUC82d2VzMlltQmhPbkRoaHRhWjBRRUFBTldyVUFPRE9uVHRNbXpiTnJ0ZFMwTGhhdFdyaDZ1cGFvdnNyYWZ2MzcrZkdqUnRGbXR1elowK2xmSXJ4UmtaaDFLdFhqK1hMbHhNWEYyZHlJeVk3TzV1N2QrL2FkZkNtVWQrK2ZlblFvWU5aKy83OSsvbnV1Kzhzem5udHRkZm8wNmVQOGp3eU1wSXhZOFl3ZnZ4NDVWRFI4K2ZQSzRkRkdwVmtpWStpT25EZ0FGdTNicVZNbVRKRnp1RFB6MWpYT3pJeWtydDM3d0xtQjE0MmF0U0laY3VXY2ZUb1VhNWR1NFpXcTZWZXZYbzIxN1ZVSjk2YXZuMzdXdTI3ZnYwNlY2NWNvVWVQSG1aOVAvLzhNNWN2WDJiVXFGSEtZYk03ZHV6Z3A1OStZdHEwYWJpN3U5dTlCeUdFRUVJSThlOGhRWEFoaEJCQ1BEUjkrL2ExZUZoaC9rTVc3elZ1M0RpTDdVdVhMbFZxTm4vKytlYzJyN3Q3OTI1Mjc5NXRzYTl0MjdaS2tEa29LTWptWVg1TGx5N2xoeDkrSUNnb0NJMUd3NXc1Y3dvOGZMRWs5MmVQOVBSMEVoSVNsR3hwV3padjNtd3o0OW1XbmoxN2twYVdCbENvMGlBNm5RNnRWa3ZyMXExWnRtd1p2Ly8rdTNJZ0krUUZQSWNPSGNxWU1XUHNEamg3ZW5wYWZMM2x5cFdqUjQ4ZWFEUWFtL096czdPWk0yY090V3ZYVmdMZ2x5NWRZdGl3WWJ6eXlpczJBN1FGdVhyMUtsbFpXV2JCOUtMSXpzNW0vZnIxTEZxMENCY1hGeVpNbUZBaU43RjhmWDJwWExreVY2NWNJU01qZzNMbHloRVlHR2d5SmpRMEZIZDNkNktpb3JoOSs3WnlrOGVTaGcwYk1tdldMSHg4ZkFnTEMyUFJva1dFaDRkYkhOdXBVeWVHREJuQ3JGbXpySjRGWUh5UHRtN2QycVE5SmlhR0pVdVcwS0JCQStWZ1hjZzd0UGJDaFF0TW56NmRqejc2eU83dmd4QkNDQ0dFK1BlUUlMZ1FRZ2doSGhwckFlT2xTNWVhUE0vSXlPQ1RUejdCemMyTjZPaG91blhyUnMrZVBVM0dHTFBEQVp1QjY2ZWVlb29YWDN5UlFZTUdGV1BuY1BMa1NaWXRXMGJMbGkwWk5HZ1F3NFlONDhNUFAyVHk1TWtGWmtJL2lQMFpqUmd4Z2l0WHJwaGtORnRUM0FEaG5UdDNBUHVDNEJjdlhtVGp4bzBjUG55WUpVdVdFQklTUW8wYU5WaXpaZzNkdW5YRHpjME55QXRzR2d3R3E1bnhrQmNNVGtsSktmRFFVSlZLVldBQVBDY25oeWxUcG5EMTZsV21UcDNLN2R1M3ljcktRcWZUVWJkdVhSWXVYSWkzdDNlUk1xNE5CZ01qUm95Z1RKa3l6SnMzcjFCemRUb2QzM3p6amJMSGhJUUVUcDA2UlZwYUdoVXFWR0RjdUhHRWhJUVVlay9XTkduU2hPam9hRzdkdWtYMzd0M04rdFZxTlEwYU5HREhqaDJBNVZJb0hUcDBRSy9YVzF6ZjFnME5TOStiR1RObVVLdFdMU0F2czl2SHg0ZWFOV3NxL1RxZGppbFRwdURvNk1pWU1XTk01alpvMElBdVhicXdZY01Hd3NQRFRRTGtRZ2doaEJEaXYwR0M0RUlJSVlUNHh6Rm1kQU1jT25TSXVYUG5vdFZxK2Z6eno0bUtpdUxUVHo4bE9UbVoxMTU3eldadzlIN1p2SGt6MzN6ekRXWEtsR0hreUpGNGVIZ3dZY0lFUHZua0U0WU5HOGE3Nzc2ckJPd2VObU9aRytPdjk5UGh3NGNCODdyeXhtdW5wcWF5ZmZ0MmZ2dnROODZlUFl0V3E2VkpreWJvOVhyVWFqV0RCZzFpekpneFRKczJqUWtUSnFEUmFMaDgrVEtBU1lEMzZ0V3JuRGx6Qm9DUFAvNlkyTmhZbm5ycUtkNTY2NjFpdjRiNCtIaDI3OTZOd1dCZzlPalJBR2kxV2x4ZFhYRnhjU0VvS0lnWk0yWlFybHk1UXBlbHVYejVNbWxwYVdhSG90cERwOU94ZnYxNkFEUWFEZDdlM2p6KytPTzBhZE9HdG0zYkZoamNMNndtVFpvbzliYXRIWGpadUhGam0wSHdoUXNYbWp4UFRFemtndzgrb0dYTGx2VHYzOS9pbW9NSEQ3Wll6c2JmM3gvSU84UTBPanFhTGwyNktEWHkwOVBUbVRKbENtZlBubVhTcEVsSzZaeWNuQnlTazVOSlRrNm1RWU1HYk42OG1Ybno1bEd2WGoyenpIWWhoQkJDQ1BIdkprRndJWVFRUXZ5alpHWm1jdTdjT1k0Y09jS2ZmLzdKalJzMzZOQ2hBME9IRHNYVjFaVW1UWm93Yjk0OHZ2enlTMTU2NlNXYU4yOU8vZnIxYWRXcWxSS0VMY2lWSzFkczF1VUdhTjY4T1U1T1RzcnpqSXdNOXV6Wnc4OC8vOHk1Yytlb1c3Y3U0OGFOVTdLUEd6ZHV6TFJwMC9qODg4OFpPWElrRFJzMnBGT25UalJxMUVnNUtMS2dheFpuZjliTW1qV0x1TGc0S2xhc2FOZTE3WEh6NWsyV0xGbUNxNnNyVGs1T2FEUWFZbUppMkwxN04ycTFtdWJObXl0akRRYURFckR1MDZjUE9wMk84dVhMODlwcnIvSDAwMC9qNmVtcGpLMWJ0eTQ5ZXZSZzdkcTFqQjA3bHI1OSsvTG5uMzlTcGt3WlNwVXF4ZkRod3dHWU9IRWlLcFdLQ2hVcVVLMWFOYnAzNzA2ZE9uV1VkYUtpb3Rpd1lZUE4xOUNvVVNPVG15MUdaY3FVWWM2Y09UZzRPT0RoNFlHYm01dko5OWxnTUxCMTYxWkNRa0s0ZGVzV2dOMEI2Rk9uVGdFVU9naHU2NU1EOXZyMTExOExOYjVHalJvRlh2ZnBwNSsybVJHZnZ5VE5xVk9uK1BycnIxR3IxYno4OHN1VUsxZk82anhyNVd6Zzd6OURMVnUyVk5xV0wxL092bjM3Y0hCd1lQNzgrY3lZTVlPMHREU3lzckxNNXVmazVEQjE2bFMrK3VxcmYveEJzMElJSVlRUW91UklFRndJSVlRUS95aG56NTVsOU9qUitQbjUwYVpORzdwMDZVTFpzbVZOeHBRclY0NlpNMmR5K1BCaGZ2MzFWK2JQbjAvTGxpMExyTFZ0Wkt2bXR0SHk1Y3RKVEV6a2p6Lys0T3paczV3NWMwWUo0TDczM251MGE5Zk9MSWhXbzBZTkZpNWN5T3JWcTFtM2JoMkhEaDFDbzlGUXFWSWx1blRwd3N5Wk0wdDBmL2RtWEZ2aTV1YW1sQllwS1I0ZUhtemZ2cDNjM0Z5bFRhVlNFUklTd3NDQkF3a09EbGJhcjErL3p0V3JWMUdyMWJScTFZcXVYYnRTdTNadHEydS84Y1liNlBWNmZ2bmxGNDRmUDY2MGFiVmFhdFNvUWYzNjlhbGR1elkxYXRRd0t6dVRuWjBONU5XTUxxaTIrY1NKRXkwR3dRR2I5YnBWS2hWSlNVbDA3ZHBWZVc1dlJ2akpreWNKQ2dxaVVxVktkbzMvTndnTEMyUHo1czFjdm53WmIyOXZQdnZzTTVzQjhJSkVSRVRnN3U1dWN0T2pVNmRPSER4NEVCOGZIM3g4ZlBEMjlzYkx5d3R2YjI4OFBUM3g5UFRFeThzTEx5OHZ2dnp5UzdadDI4YkdqUnZwMHFWTFNieEVJWVFRUWdqeENGQVpIc1JuWSsrREhqdS9mTmhiRU9LQldkdHE5TVBlZ2hEaVAyRFBuajNzM2J1WGQ5OTk5NkZjLzlxMWEvajQrT0RtNXNidDI3ZVY4Z2YyTUI2dVdOSVNFaElZTW1RSVpjcVVvVTZkT3JSbzBjTHVNaWZaMmRuczI3ZVBmZnYyY2Y3OGViNzQ0Z3VsVE1PL2hjRmdJRGMzRjRQQmdGYXJ0WnBadTNQblRzcVhMMStvYlBTTEZ5OXk3Tmd4L1AzOWkxUStwREMrLy81N0dqZHViRkpqMnBiWTJGZ09IejZNWHErbmN1WEtkcy9yMzc4L0xWdTI1UFhYWHkvT2RoOHBodzhmNXNjZmY2UjE2OVk4ODh3ekJkYkxIenQyTEYyNmRERTc5TklvT2pxYTY5ZXYwNlpObXlMdEp5a3BpUTBiTnRDblR4L2xFeHBDQ0NHRUVPTFJwckxqSTM0U0JQOFBlaTY0R2VxLzNodHJydTBuUjU5YndJeEhYL3ZBMm5RT3FzK1J4SXNjVEl6bVRFcU1YZk9jMUE1OFZmL3ZtcFZ2SFZwOHY3Wm9rd1RCaFJBUHdzTU9ndjlUR1F3R0tac2doQkJDQ0NHRUVQOVE5Z1RCcFJ4S1BpcFU5Q2pmR0U4SFY3Ni9hRi9OemtmUjh4V2FveUx2dmZITDlVUGtVTFFnZUVVM1A1cVVyc3JLcTN0S2NudjNSWFBmeDZqbzVrZEZOejlDM0FQNDVHU1lYZk5VS2lqcjh1QVBYQk5DQ1BIUElRRndJWVFRUWdnaGhIaTBTUkQ4THlwZ1FxMmUxUFBPcTlGNFBUMkJyVGVQUDl4TlBRRDZJbjRRb0o1M0pjYUVkc1ZGNDRnQkE2dXU3aTNoblpVY1Y2MFRqM3RWVUo3L0dSZjFFSGNqaEJCQ0NDR0VFRUlJSVlSNGtDUUkvaGNEY0NUcGtoSUVmNzFLZTJJeUVqbVZmTjNpK1AvVmZZbkhTcFVwMFQxWUt2SHk2ZU45OFhJczJtRlc5cFR1MEtNdjB0cHQvRU54MFRnQzhFS0ZGdHpOeVNBOE50SnMzUDBzNHpGby96enVaS2NWT0s2UlQyVTBLalVBT1hvZCsrUFAzN2M5Q1NHRUVFSUlJWVFRUWdnaC9sa2tDSjdQaGh0SHFGWXFpSlorMWRHbzFJd05mWmJSUjM4a0xpdmxvZTBwME1XYjBvN3U5MjM5b21hQ2YzUHVOMG81dUZEL3I1c0dyMVpwUjRvdWc5MXhaMHR5ZXlXaW1lOWp5dU5EaVJkSno4MStpTHNSUWdnaGhCQkNDQ0dFRUVJOFNCSUV2OGVjODVzSmR2TWwyTlVYRHdjWDNxdnhMQjhjVzBHT1htY3k3blptTW01YXA0ZTB5K0l4MWdNSDBCdUtsZ21lYTlEenY5Ty84SEd0M3RUd0xJY0tGZTlVNjBSS1RnWW43bHhWeHQzSVNMUnJ2ZngxdCsyZFk4L2UzYlhPMVBldXFEemZmdnVVWFdzTElZUVFRZ2doaEJCQ0NDSCtIU1FJZm8vTTNCeW1ScTNucTNyOWNWSTdVTms5Z05lcnRHZjJ1ZDlNeG4xMVpzTUQyYytRL2QrVzZIcnFmSWQ3R1RCUXREendQTmw2SForZFhzdVVPaThRN09xTFZxWGgvUnJkR1g5c0JaZlQ0Z0Q3U3JLQWFka1VlK2ZZNDhtQW1qaW84OTdtQ2RtcEhFcThXR0pyQzNFLzZIUTZybHk1UWx4Y0hCa1pHZVRtRnUzZ1d2Rm8wV2cwdUxpNDRPZm5SNFVLRmRCcTVhOW5JWVFRUWdnaGhCQ2lwTWovc2kyNGtaN0lvdWh0dkZtMUF3RHRBbXB4L200c20yT1BQZVNkRlo4YXRmSzRxS1ZROGt2WFpmSDVxYlZNcTl1UFVnNHV1R29jZWJwTUhlWmYrTDNZYTVlRXA4dlVVUjV2dTNteVJGNnpFUGRMWW1JaXAwK2ZwblRwMG9TR2h1THU3bzVHbzNuWTJ4SVBRRzV1THFtcHFjVEV4TEJ2M3o1cTFLaUJqNDlQd1JPRkVFSUlJWVFRUWdoUklBbUNXN0gxNWducWVWZWltZTlqWEU5UDRGcDZ3c1BlVXFGMUtWdWZaOHJVTlduTFh3cEZyVkl6dStGZ3U5YjZ2MHM3T0pBUWJiSHZWbVl5MDg3OHlzZTFlclAxNW5FV1hJZ3c2Vy9nRTBKNTE5S3N1MzZ3a0svQTNETmw2aEtibWNTeHBDc0ZqcTNsV1Y0cHMySUFmcjkxQXNEdTF3eW0zNi9DemoyZGZJTzU1emZiUFY3OHR5VW1KbkxxMUNscTFhcUZ0N2Yzdzk2T2VNQTBHZzJlbnA1NGVucVNsSlRFeVpNbnFWbXpwZ1RDaFJCQ0NDR0VFRUtJRWlCQmNCdm1udC9DdWJ1eGJMaHhCSjNoMFN0SjRPbmdhbEpyKzE0cXNObWZuNlBhd1diL2lUdFhHUnU1akl1cHQvTE4wU28xd3cwWU9KTnlnek1wTVhaZHo1SUFaMDhHaHp5QmcxckRnWVJvNWwzWXdwM3NOS3ZqTytUTEFrL055ZUIyWmpKZy8ydTJwREJ6YjJjK3ZBTlZ4YU5GcDlOeCt2UnBDWUFMQUx5OXZhbFZxeGFuVHAyaWFkT21VaHBGQ0NHRUVFSUlJWVFvSm5YQlEvNjdVbldackx0KzhKRU1nSmUwWERzT29jd2ZBSWU4bXVIWC96cmtVb1dLWVZVN29GVVZ2YlRENEpBbmNWRG56YS9nNWt1R0x0dnEyQUJuVDVyNVBsYmthd254SUYyNWNvWFNwVXRMQUZ3b3ZMMjlLVjI2TkZldUZQeXBGeUdFRUVJSUlZUVFRdGdtNldYL1lzc3U3MkxaNVYxbTdkUHJ2MHdsTjM4QWhoLytudXRXU3IyOFc3MExMZjJxQTVCYnhCc0JQMXpjVGdPZkVFbzd1bFBPdFRSOWdwdXk0c3J1UXE5VHo3c2lqVXRYVnA3UE83K0ZMSDJPMWZGOWdwdWhVVm0reDlOakg1UnJyQUFBSUFCSlJFRlU1NWQyWDlkWjQ4Q0s1bThYYWE0UTlvcUxpeU0wTlBSaGIwUDh3d1FGQlhIbXpCa3FWNjVjOEdBaGhCQkNDQ0dFRUVKWUpVSHdRdkJ6OHVEajJyM3YrM1htbk50TVZNcU4rN1orL214c25kNTZjRHYvdUJ4OXdabmdscVRuWnJNb2VodGpRN3NCMEt0OEUvNk1pK0pHZXFMZGF6aXF0UXlwM0U1NS9zZXRVeHk3WXowN01zRFprN2IrTllxMFh5RWVob3lNRE56ZDNSLzJOc1Evakx1N08rbnA2UTk3RzBJSUlZUVFRZ2doeENOUGd1REEyOVU2VWJWVW9NVytISDB1STQvOEFJQldyUzVXUFdsN09Xc2M3K3Y2eHBJaUFEazJNcnkxNnI4enFZMGxZVG9GMWFOVFVEMnJjOTQ2dE5pc2JXLzhPUTRuWHFTQlR3Z2FsWnBYUTlveDhlUnF1L2Y3Y3FYV0JMbmtsWWxJemtubiswdmJiWTd2RTl6VWFoYTRFUDlFdWJtNWFEUkZMeFVrL3AwMEdnMjV1VktPU3dnaGhCQkNDQ0dFS0M0SmdnTitUcVdzQnJkemJHUkszMjlyVzQwdTlocDNjeko0ZWQ4Y2t6Ym5mSWRjWnV0MVZ1ZWFab0xuZlI4OEhGeUtkQ05nMGNWdFBPNVZBUWUxaGpyZUZXaGF1aXI3RXM0WE9POXhyMkE2QmRWWG5zODd2NFc3T1JsV3g1ZDE5YUd0ZjgxQzcwOElJWVFRUWdnaGhCQkNDUEh2SkVId1Fvak51R096SnZTYlZUdndWR0J0WmV6d3c0dnRPbER5UVhQVE9pbVAwM1ZaVnNkcDFmYVZUYkZIYk1ZZGZybHhrTjdsbXdJd0tLUXRoNU11a1dNakNPK3FkV0w0WXgxUi9mVjgyNjJUN0UrNFlQTTZyMWR1cjJTQkg3OXpsY2U5Z291MWJ5R0VFRUlJSVlRUVFnZ2h4S05OZ3VEQWg4ZFhtclVWTmd2Yno4bURKd1AremtEKzhmS2Z4UTZBMzhnd3I1dnRvTkxnNyt3SmdONWdJRFl6eWVZYWFmY0V1UjNVR2h6VWViL3RPZnBjbTN2VXFzekxvZngwWlE4L1hkbGpNbTVlb3lFRU9udlozQWZBbW12N2FSZFFHM2V0RTcvRkhpdndzRTJ0U3MyMTlIaDhuVW9SbDVYQ291aHROc2UzOWcrbDlsOUJiNzNCd0tLTDIvaTYvc0FDOXlXRUVFSUlJWVFRUWdnaGhQajNraUI0Q2NsZmgvcE15ZzMyeHA4ekcrUG41RUVGTno4T0pVYmJ0YWFsK3RwUEJUN09tMVdmQm1CZndqbW1SZjFhcUgyVzByb29qOU56cldlQmcrVnlLTVdSbVp2RE4rZkN1WldaVEV5RzdlQTlRRXBPQnBOUHJxRnoyZnBjVG8walBUZmI2bGhYalNPREtyVlZubStPamVScVdueXg5eXlFRUVJSUlZUVFRZ2doaEhpMFNSQzhCQVM1ZVBOa1FDMEFETUNpNkQvTXhuUXBXNStYS3JSQ3JWSXg1dWhTcnFZWExVRGJ3cSthOGpnOEpyTFE4OHU0L0oyeEhaZVZZbk9zMXM0RE5BdmphTkxsUW8wM0FCdHVIQ2x3M09QZUZmQnlkQU1nSlNlZDVWZDJGempIU2UzQVYvWDcyeHlqVW9xeDVKbmRjSENCNjFxNmVTR0VFRUlJSVlRUVFnZ2hoSGc0SkFoZUFsNnEyRkxKQXQ5MjZ5UVhVbSthalNudjZvdXpKdTlBeW5lcmQyRjA1RktiOWJBdDhYUndwYlpuWHJtUDYra0puRXkrVnVpOWxuSHhWaDdmeWtpMk9UWi9PUlJiQjJqK0V4eE92RWh5VGpxZURxN011N0NWVkYxbWdYTlVLZ3A5eUdkUkRnVVZRZ2doaEJCQ0NDR0VFRUk4UEJJRUw2YnFIa0UwOTgzTHprN1B6V2JwcFQ4dGp2dis0aC9VOGFwQWdMTW53VzYrdkJMeUJOOWUyRnFvYTdYeXI0NWFsWmVaSEI1YitDeHdNQTNpM3N5OFkzT3NTU1o0SVlQZ2hhMnBYcHk1cng5Y3dPM01aUDY0ZFFvZlIzZjJ4Wjh2OHJXRkVFSUlJWVFRUWdnaGhCRC9MaElFTHdZVjhFcklrOHJ6NVpkM2NTY24zZUxZek53Y1pwMEw1OVBIbjBjRmRDaFRoOGc3bHdzVnNHM3JuM2Z3Wm5wdU5uL2NPcVcwQnpoNzByVnNBNnFXS3NQN2tjc3cyRmlqdWtkWjVmSGx0RGliMTNOV095aVAvK21aNEFDYlk0L1psUUZ1VFkrZFh4WnBuclBHZ1JYTjN5N3lkWVVRUWdnaGhCQkNDQ0dFRVBlUEJNR0xvWDNnNDFRcEZRakF4ZFJiaE1jZXRUbitkUEoxTnNVY29YTlFmUUNHVmUzQWhiczNpYys2VytDMUtycjVVZGs5QUlDSW15Zkl5SGRJNU9qUXJsUnh6OXRINDlKVjJKOXd3ZUlhRG1vdFZVb0ZLTS9QcE55d2VVMW5qU01BQmd5RlBoanpSa1ppb2NibnoxQXY3Tnpjdi9aV1VHYTdFRUlJSVlRUVFnZ2hoQkRpdjBlQzRFWGs0ZURLeTVWYUE2QTNHSmg3Zmd0Nmc2MGM3RHhMTCsra2tVOWwvSjA5Y2RjNjg5Wmp6ekR4eE9vQzUzVW9Vd2ZJQzBodmlqRU50bSs2Y1pRUjFUb0MwS3Q4RTZ0QjhGQ1BJTFNxdkJJbjhWbDNiUWJmVllDVEp1L3RrWlZiK0N6d3doNE9tYjhFaWh3c0tZUVFRZ2doaEJCQ0NDR0VLQ25xZ29lSWUybFVha1pYNzRLNzFobUFYMjRjSkRyMWx0azRyVXFEcDRNclFTN2VQRmFxRFBXOEs5SElwekpuVW1LVU1YVzhLaWdCYm10Y05ZNjA5cThCd0w3NDgyWVp6enZqem5Bbk93MkFxcVhLOExoWHNNVjFXdnBWVng0ZnUzUEY1aldkTkE2b3lLcy9ucTNQc1RsV0NDR0VFRUlJSVlRUVFnZ2gvcWtrRTd5UW5EVU92RjJ0RTdYekJackx1dmd3b1ZZdlhEVk91R256dnR5MXpqaXE3ZnYyRHFqVWhpT0psNGpMU3JIWTN6NndOcTUvbFNiNStmb0JzMzZkSVpmZllvL3hmSVhtQVBRdTM1VGpkNjZhak5HbzFEVHpmVXg1dmp2dXJPM1htYThlZU5ZalVBOWNDQ0dFRUVJSUlZUVFRZ2doTEpGTThFTHFGRlNmcHFXcm1yUTFMbDJGK3Q2VnFPNFJSSG5YMHZnNHV0c2RBQWR3MFRneTdMRU9GdnNjMUJxNmxtMEl3SWs3Vjdsdzk2YkZjVnR2SGlmWG9BZWd0bGN3SWU0Qkp2MHQvS29wbWV0M2N6STRYa0FtdUxFZU9PUWQ2aW1FRUVJSUlZUVFRZ2doaEJDUElza0VMNlJ0TjAvd2ZIQXpIQ3dFdWJQMU9wS3kwMGpPU2VkT2Rqb3BPWGxmZDNXWnBPUmtrS3JMNUc1T0JtbTVXYVRsWkZMUHB4TERxdVlGdjQxbFVUYkhIak5aODduZ1p2ZzZsUUpnMWRXOVZ2ZVZtSjNLd1lSb212cm1CZWk3bFczQXpMT2JnTHo2M3IzS05WSEc3cmdkcFFUTXJYSFcvSjBKbnBudkVNN0NjRkJyR0JUeUJHdXU3U2ZCanNNL2hSQkNDQ0dFRUVJSUlZUVFvcVJKRU53Q0I3WEdhdCtkbkhUQ1l5T3A1T2JQeWVSclhFNjd6ZTNNRk9LejdwS3F5eXpVZFNKdW5xQmRRQzJxZTVRbEllc3VNUmxKSnYwZGcrclJxM3hUQUU0bFgrTlU4alZLT2JqZzZlQ0twNE1Mbmc1dWVEdTY0ZVBvaHBlakcwRXUzc3JjRm43VitPSFNEcEt5MDJqaVc1VmdOMThBY2cxNjF0ODRWT0RlaXBzSlhzYkZpOUhWdXhIaTdzK1cyR01TQkJkQ0NDR0VFRUlJSVlRUVFqd1VFZ1MvaDV2V2lmZHJkRmVlYTlWcXFwUUtOQ2xEOHYzRjdTVnlMUU93SURxQ2JtVWJzaUE2Z2pSZGx0TG5ySEZnVUtXMmZ4MU5tWGZnWlZqTGQxR3JWQmJYdXBkV3BhRlRVRDNXWE52UEt5RlBLdTI3NDg1YXJUMmVYLzVNOEl4Q1pvSzM4YS9CNjFYYTQvSlhJTjNUMFJYU0NyV0VFRUlJSVlRUVFnZ2hoQkJDbEFpcENaNlByMU1wUHEvekFyVTh5eXR0S2xSTXJOV0h5dmZVMkM0cEYxTnZNL1BzSnBNQU9PUmxYK2V2MisybzF0b01nT2ZvZGR6T1RPWldackxTOW5SZ0hRWldhcXVVVThuUjU3TGl5bTY3OXVYbjVLRThUc3ZOc2pFeTc5Qk5veEhWT3ZKT3RVNUtBUHhDNmsxdXBDZmFkVTBoaEJCQ0NDR0VFRUlJSVlRb2FaSUovcGVLYm41TXFOVUxIMGQzQUxMME9SeEx1a3JqMHBWeDB6b3hwYzZMckxtMm41K3Y3eWRIbi90QTlyUTMvaHoxZlVKSXprNG5QanVGeEt4VUVySlRTY3k2UzJKMkdvblpxWGxmV2FsS0taWXlMbDVNcnplQW5YRlIzTlZsMHFOY1kyVzl0ZGNQY0RQempsM1hydXRkVVhsc3E1U0pnMXFMbDRPYjh2d0ovNW9BR0REdzg3VURyTGl5dThENjQvOFVzeHNPTHRJOEZmWmw1d3NoaEJCQ0NDR0VFRUlJSVI0OENZSURqM3NGODE2TjdyaitsYjJjbVp2RHA2ZCs1a3pLRFNiVTZrVWRyd280cURVOFg2RTVuWUxxc2pmK1BJY1RMM0lySzVuRXJGUXljck9MRmVqVnFqUTRhYlE0cXgxdzFEaWdWYW01bHA3QTl0dW4yWEU3Q3AzQi9xQjdiTVlkQnU2YlN4a1hMNmJVZVZFSno4Wm1KQkYyYmI4eVRvV0tCajRoSkdibkJkUXpjN1BKeXMzQjA5R05Eb0YxYU83N21ETDIvTjFZcTlkcjdWZmRySVo2WW5ZcU04NXM1R1R5TmJ2My9VOVExc1huWVc5QkNDR0VFRUlJSVlRUVFnaFJ3aVFJRGp3WDNFd0pnR2ZwYzVoME1veW9sQnNBZkg1cUxXOVg2NlFFaFQwY1hPbFFwZzRkeXRReFdjTUE1QnB5MGVuMTZQTDltbXZRbzlQbm9qUG95VFhrb2xWcmNGSTc1SDFwdERpcEhjektuT3lKUDhlMHFQVkZEcXlYY2ZIaWs5cDlsTHJlMlhvZFU2UFdrNlBYNWR1dmdkZXJ0RmRLcFZoekp6dU5vMGxYTFBacFZHcjZWV3h0MG5ZazZSSmZuOTFFU2s1R2tmWXVoUGgzU0UxTlpkdTJiWFRxMUFtdDl0SDdxMmIzN3QwNE96dlRvRUVEbStOV3JWcEZZR0FnVFpzMnhkSFIwZVpZSVlRUVFnZ2hoQkJDUEJ5UFhtVGlQbGh6N1FBMVBjdGp3TUQwTXh1VkFEamtCWkNuUmEybnRYOG96d2Uzb0l5TGw4VTFWT1JsZEdzMUdzREI0aGg3YmJsNXJNaHp2UnhjbWZ4NFg5eTF6a3JiL0FzUlhFNkxNeHNiblhyTFpoQTgxNkJuN3ZrdEpzSHplL3RYWE5uRkcxV2Z4b0NCNVpkM3MrYmFQZ3hGM3YzRDFXUG5sMFdhNTZ4eFlFWHp0MHQ0TjBJVTNwa3paOGpLc2w3RHYwNmRPbGI3U2xKV1ZoYXZ2UElLaVltSkpDWW1NbkRnd0FkeTNhSzZkT2tTNmVucDFLeFpVMm1iT0hFaUFRRUJMRjI2VkdsYnUzWXRMVnUyeE0vUEQ0QzR1RGdXTEZpQXM3TXphOWV1ZmVENy9yZEtTMHRqejU0OU5HM2FsRktsL3Y0N0tpd3NqT0RnWUJvM3ppdnpsWkdSZ1l1TFM0SHJ2ZkRDQ3d3Wk1vUjI3ZHFaOVEwWU1JQ0JBd2Z5eEJOUGxOd0xlRWl5czdOUnFWUTRPQlQ4YjVDWW1CZ1NFeE9wVmF0V2llOWo3Tml4Tkd2V2pCNDllcGoxNWVibUVoOGZqNWVYRjA1T1RoYm54OFhGRVI4ZlQyaG9hSkd1bjVTVXhMcDE2K2pkdTdmSis4Y1dnOEhBMGFOSHFWKy9mcEd1V1J3SERoemcxS2xUREJnd0FMVmFqdW9SUWdnaGhCRGlmcEVnT0hBMDZSSVhVbSt5OC9ZWkRpUmNzRGptejl0UjdMeDlocHFlNWFqblhaR0s3djc0T0xyanJIRkFvMUtqUm9WYXBVYXRVcGsrL3VzNTVHV0w2dzE1SVdJOUJqQVk4bjVWMmcwa1pxZHhQT2xxa1YvTG5aeDB0c1FlbzJmNUpnQ0VYZHRIeEswVEZzZWV1eHRMSGE4S1pvZHVadWJtRUpWeW5WVlg5M0ltSmNibTliYmNQRTZvWnpuK3ZIMmFvMG1YaTd4dklVVHhUWjA2bFd2WHJKY2gycnAxS3dDOWV2VWlKU1dsVUd2UG1ESEQ3b0NaazVNVGZmcjA0YnZ2dm1QbHlwVzBhOWVPOHVYTEZ6elJpcWVlZXFySWM0MUdqUnBGeDQ0ZHpkb1RFeE1aUG53NERnNE96Snc1a3dvVktsaWMvL3Z2dnpOMzdseDI3TmpCekprekFUaDc5aXdBdFdyVmVpU3ozZitwZHU3Y3lWZGZmY1Vycjd6Qzg4OC9yN1F2V2JLRUo1OThrc2FORzNQeDRrVkdqaHhKOSs3ZDZkZXZuODNBYjN4OFBCa1psaitkRkJNVFExcGFXb20vaG9kaDI3WnR6SjQ5bXlsVHBsQzdkbTJiWTFldlhzMkdEUnVVbndrbDZlalJvNVF0VzlaaVgzeDhQUDM2OVdQQ2hBbTBidDNhNHBoZmZ2bUZsU3RYRm5sdjI3ZHZaL255NVp3NGNZS3BVNmZhOVdkenk1WXRmUG5sbDd6Ly92c21OMHQrK2VVWHNyT3o3YnB1bno1OWlyVGZRNGNPc1hidFd2cjM3eTlCY0NHRUVFSUlJZTRqK1YvN1g2YWVYazljbHUyZ2tBRURKNU92L2VOclhTKzl2Qk0vWjArU3M5Tlpkbm1YMVhFL1g5dlB6My9WQ1ZjQmFwVWFGYXBDMVNBSCtQcnNwdUpzRi9qNzVrQkpNLzZlM3MzSnRIak42TlJieGI1R1NhMGpSRW1aTld1V3lmUFBQdnVNVzdmTTM2T0ZDVXc3T1RrUkhSM04wS0ZEQzdVWG5VN0g0TUgySHpyNzdiZmZVcmx5WlpPMm9nYlFiOXk0Z1Y1dnU2eVVqNDhQcjc3NktyTm56MmJDaEFuTW5qMGJEdzhQa3pIbno1OW41c3ladUx1N00zYnNXS1g5MUtsVEFFcG1zaWdaRVJFUk9EazUwYmx6WjVOMnZWNlA2cThidHVYS2xhTjkrL1lzWDc2Y1BYdjI4TUVISHhBU0VtTFgrZ2FEZ1p5Y0hPVjVibTZ1U2FCVHE5WGU5MkJrU2R6WUFlallzU09qUm8wQ1lQLyt2TC9QcTFhdFd1eDFmLzc1WjZ0OS92Nyt0R3pac2xEcmJkdTJqZmo0ZU5xMGFWUGNyUUZ3NU1nUnEzMFZLbFNnZlBueVJFZEhzMlhMRmdJREF5Mk9Dd3dNSkNnb0NNajcvZGk4ZVRNelpzeWdVcVZLeW52cCsrKy90L3NtU2Y0ZytPREJnKzI2SVFsNTcwY0FqVVpqYmJnUVFnZ2hoQkNpQkVnUS9DOEZCY0FmSlFieUF0UDZRdFFVejZ0cFh2VERQWXVyMTY2djdzdTZyeDJZYjdVdlc2OWo5TkVmaTMyTmtscEhpSkp5YnhrQmE3V3FGeTllWEtoMXIxMjdWcXlNYm50WTJtdGg5bWt3R05pMWF4Y3JWcXhBcjlmajZ1cktzODgrUzZ0V3Jhek9lZmJaWnpsKy9EakhqaDNqMHFWTFptVmpGaTFhUkc1dUxwOSsrcWtTTkFQWXMyY1BRS0VEZ3NLNmE5ZXVjZXpZTVRwMzdteFd5a0t2MXl2QmFVZEhSNFlQSDA3ZHVuV1pPblVxTTJiTVlOYXNXVXFRZk1DQUFTWnpseXhad3VyVnEvSDE5YVZuejU1TW5EaFI2WnM5ZXphelo4OVduci85OXR0MDZkTGxQcjNDUEMrKytLTE5mb1BCd0pvMWE4ak96dWFwcDU1U1N2RGM2N0hIOHM0clNVMU41Y0NCQS9qNitySnUzVHF6Y2ZrejZ1MHhiOTQ4cTMzMTY5Y3Y5SHQrOSs3ZFZvUGcxbTRJM050ZXNXSkZGaXhZQU1CNzc3MW4xM1ZuekpoaHRhOXYzNzRNR1RJRUFMVmF6Zmp4NDNudHRkZVlQSGt5YytiTXdkWFZsZFdyVnl0QjZzTG8yN2V2M1orMk1kN2NVZDF6UG93UVFnZ2hoQkNpWkVrUS9GL3FZUWEwUmNrN2Rlb1V6czdPdUxpNDRPenNqS09qSTA1T1RtaTFXdm1QczNoZ3lwY3Zyd1NrVDU0OFNVWkdCbzBhTlNJdUxvNjVjK2ZTdEdsVG1qWnRpcWVucDhYNWlZbUpyRisvbnBpWUdNYU5Hd2ZrQmNkY1hGeUtYWXRYcDlNUkVSSEJ5cFVydVhidEdtNXVidlRyMTQ5ZXZYcmg3dTVlNFB4Um8wYVJrNU9EbDVmNXVRK2ZmUElKVVZGUjFLMWJWMm03ZVBFaU1URXhxRlFxbXdHNXlwVXJNMzc4K0tLOXFQK2dzTEF3TkJxTldkRFdZRENRbTV0clZ2YWtWYXRXbEM5ZkhqYzNONU9maFcrODhZYnllTUtFQ2JScDA0WkdqUnJoN094TWFHZ29TNWN1SlRrNW1XSERoakZ5NUVqbEFOUisvZm9WK09tQmtqQm8wQ0NiL1JzMmJDQTdPNXVxVmFzeVpzeVlBbi9PUjBSRWtKMmRUVXhNRElzV0xUTHJMMndRZlAzNjlSYmIrL1hyaDZlbkp6ZHUzT0R5NWN0VzU5KzhlWlBkdTNjRDBLSkZDNjVkdTBad2NEQjM3OTRGOHVxNUp5Y25vMWFyelc1eWhZV0ZzV25USnJQMmUzL3YyN1ZyUjgrZVBRdjF1b3lHRFJ0bTFsYTZkR25lZWVjZDVzMmJ4ODJiTndrSkNiR3J2cm9sSFRwMHNObC85T2hSVHA4K0RmeGRWbW5ac21WbTR6cDI3SWlQajArUjlpQ0VFRUlJSVlRd0pVRndJUjRCeHY4czMwdWxVdUhvNkdqeTVlVGtWT0J6K2RpMUtLN3AwNmR6N2RvMXRtN2R5dFdyVjBsSVNPQ3JyL0krMFZHclZpMWF0V3FsSENKNS9QaHhObTdjeUo5Ly9nbmtaWGhtWm1iaTdPek14SWtUQ1FvSzRvY2ZmakJaMzJBd2NQdjJiUUFDQWdKSVNFZ2dKU1dGU3BVcW1lMWwvZnIxL1BUVFQ4VEZ4ZUh1N3M3TEw3OU1qeDQ5Y0hkM0p6VTFWUmxuTEFuajcrK3ZCQlZ0bFdxSmo0ODM2Mi9idGkwdnYveXlVczdBWUREWUxIdmc1dVptdFUrWWlvK1A1L2ZmZitlWlo1NGhJQ0NBZ3djUEtuMDZYZDRCelFrSkNTYnRSbkZ4Y1Z5K2ZKblNwVXNURWhKQzA2Wk5UZnA5ZlgxeGNuTGl4bzBidUxpNGNPVElFYVZ1ZGZYcTFRa0lDQUR5U2xMWVd3UDZYZ2FEb1VSdVNzYkZ4YkZvMFNKVUtoVWpSb3dvY0UyOVhrOVlXQmlWSzFkbTNyeDVKYklIZzhIQXVYUG5URzc4cEtlbms1S1NRb1VLRmRpNWM2ZkZZTHZSb1VPSE9IVG9FSkFYMEw5NjlTcVhMbDFpeDQ0ZEFIejVaZDVCMUc1dWJtYVo2OFpQQUJUMHFSTnZiMjhsRTc2a3RHclZpc2FORzFzOXRMT2tIRGh3Z0xDd01KTzJKVXVXbUkxcjFxeVpCTUdGRUVJSUlZUW9JUklFRitJUjBLdFhMekl6TTVXdjdPeHM1U3NySzB0NWJNeXV5OHJLSWpmWGVtMTNqVVpqTlZEdTRPQ0FnNE1EV3EzVzRwZXhUdzd3K3VlNk55aWJ2Lzd4L2RDZ1FRTWFOR2hBWW1JaXUzZnZadWZPblh6NzdiZk1temNQYjI5dkVoTVRjWE56bzFldlhuVHYzaDFmWDk4QzE4ekp5YUZmdjM0QWJOeTRrWEhqeG5IOStuV0dEaDFLMTY1ZFRjYis4TU1QcEtTa01HREFBSHIwNktFRW5vOGVQY3JreVpQcDBxVUxnd2NQTmxuUFdIYkZWZ0E3TnpmWHJEOHBLWW4wOUhRMmJjbzdDMkhac21YNCsvdWJqSG4yMldkSlQwOW41Y3FWRXNBcWhFV0xGcEdkbmMzamp6OE9vSHhhSUw4Ly8veFR1WmxpU2J0MjdYam5uWGZZdFdzWGx5OWZKam82R3NncnFhTlNxUWdKQ1dIUW9FSDg5dHR2eE1URW9GYXJUYkwvblp5Y1NFOVBCK0RNbVRQY3ZuM2I2Z0dPK1gzODhjY2NQWHFVeno3N3JNQkRLVzB4R0F4TW5UcVYxTlJVdW5mdlR2WHExUXVjczNIalJtN2V2TW5BZ1FNNWMrYU1TWitibXh2QndjR0Yzc2VQUC83SXI3Lyt5cmZmZmt1NWN1VUFsTzlsMWFwVnFWYXRtdG1OQnFOWFgzMlZObTNhS0gvZUlpTWp5YzNOWmNxVUtYaDVlZkhHRzI4d2V2Um9talp0V3VTL1I5NTY2eTJxVktsU3BMbVE5MG1CYXRXcVdld3pCc0IvK2VXWFFxOWJ2MzU5dTBwR3ZmNzY2N3orK3V0QTNnMkJuVHQzbWx3dlBEeWM2ZE9uRnprVFhRZ2hoQkJDQ0dGT2d1QkNQQUxVYWpXdXJxNjR1cnJhUGNkNDJOdTlYL21ENXNhdnUzZnZLdTMybGdKUXE5VTJnK1QyOXFuVmFqUWFEV3ExV25rc0pWNkt4OTZES08wZFoyOU43dFRVVk9YTCtENXlkblpHcFZLUm5wN08rZlBuT1hMa0NDMWJ0aXpVZTluUjBaSHUzYnZ6elRmZk1HdldMSTRlUGNybzBhUE4xakFHM1FEV3JsM0xkOTk5UjI1dUxwY3VYU0lySzh2aTJ2a1BxSU84d3dVLy8veHowdFBUQ1FnSTRPdXZ2NlowNmRJbVkxYXRXcVVFU3UrdEY1eVdsa1o2ZWpxT2pvNTRlM3ZiL1JwdGlZaUk0T0xGaXlXeVZrR01kWXlOOWM0THEzejU4a1dxRzMvbXpCa2lJaUpNMnZKL09pQTJOcGIzMzMrZi92MzdFeE1UUTBSRWhObW5Cd0JjWEZ6UWFyWE1tVE1IUHo4L0pZamNyMTgvbm4vK2VTWEFhVEFZbURCaEFtcTFXcmxCMHIxN2QwcVZLa1ZjWEJ3QXg0NGRZOFdLRlhZRndhT2lvc2pJeU9EaXhZdkZDb0l2V2JLRXlNaElYRnhjYU5pd29WMXp6cDQ5UzUwNmRWaXlaSWxaTm5HOWV2V1lPbldxM1hXM0F3SUNXTHAwS2YzNjlXUEhqaDFNbVRLRldiTm1vZEZvT0hYcUZDcVZpaG8xYXVEdTdvNkhod2M1T1RrVzYvaVhLbFdLaWhVckFubC9YcHljbktoYnR5NEpDUWxBM3UrVHA2ZW56UU5DTGZYMTdkdVhCZzBha0pHUndZa1RKemh4NG9TdGI0MU5KMDZjb0diTm12emYvLzBmUC83NDk3a2VQWHIwNE0wMzN6U3BFMit2TVdQR2tKV1Z4ZkhqeHdzY2F5emxvdFBweklMZHhodVhXcTM4TTEwSUlZUVFRb2lTSXYrNkZ1SmZTcVBSNE9MaWdvdUxTNkhtNmZWNmNuSnkwT2wwSmwvMnRxV21wcG84dDVXUmJvMUtwVElKaXQvNzJGSmJZY2VxMVdybE1ESmowTjNlNXlYZFY5S01oLzVObkRnUlgxOWYzbnJyTFl2amJHVkJGOGI4K2ZQWnVYTW5OMi9lQktCczJiTDA3OStmOXUzYkV4UVV4TTJiTjltNmRTdGJ0MjVsMnJScHpKbzFpekZqeGxnOEpNK2FqaDA3VXFsU0pTWk9uTWpPblR1NWZQa3lFeWRPTk10eVRVMU41YXV2dm1MWHJsMm9WQ3I2OSs5UC8vNzk3Zm8rcjF5NWtrV0xGdUh2NzA5NmVqcXBxYW04OXRwck5HblNoTGZmZmhzbkp5Y1NFeE5OYXZmZXVuVkxLYVVCS0FIVWdJQ0FFdnU5dlhqeG90Mkg3SldVdlh2M0ZubHVZWVBnMmRuWlRKczJEUWNIQjVOU0pQa1BJYjF6NXc2UTk5NUtUazQyNjcvWHFsV3JsTUJpZUhnNHBVdVhWZ0xnZi83NUoxT25UcVZhdFdwTW1qU0p4WXNYczN6NWN0cTNiMCtaTW1VNGZQZ3dXVmxabkRselJzbUNMc2ovL3ZjL29xT2phZHUyYmFGZWUzNS8vUEVISzFhc3dNdkxDNFBCd0ljZmZzaldyVnU1ZlBreU1URXhORy9lM09LOG9VT0hFaDhmVDJwcUtwczJiV0xyMXEzS2daREdldmg5Ky9ZMW1YUG8wQ0dpbzZQTjJvMmxTTnpjM0JnOWVqVHZ2LzgrUzVjdVpjQ0FBUnc0Y0lEcTFhdmo3dTVPYm00dTc3enpEbFdxVk9IdHQ5KzIrYm95TXpPcFc3ZXV4WUJ1WVEvbjlmRHdZTm15WmF4ZHU3WlE4Nng1L3ZubmFkU29rZko5eW44Z2FQNXI3TisvbnkrKytJSVhYbmlCNTU1N3p1cDZ6czdPckYrLzN1YkJva2JHSUhoYVdock96czRtZmNieVA1SUpMb1FRUWdnaFJNbVJJTGdRd29SYXJjYkp5YW5FYXFJYURBYWJRWE85WGs5dWJpNTZ2ZDdxWTJ2OU9UazVOdWZkbTZYN1QxVlNHY09XQWtvdUxpNjBhTkhDNHZpVksxZmFYTyt0dDk1U2dycTIrUG41NGU3dXpvQUJBMmpldkRraElTRW0vWUdCZ2ZUdjM1OSsvZnB4N05neHRtelpZbEpyMkY3VnExZG45dXpaZlBqaGgwUkhSM1A2OUdteklQaXFWYXZZdFdzWEhoNGV2UC8rK3pScTFLakFkUk1URTVrOWV6WTdkKzZrU3BVcWZQYlpaL1R0MnhkSFIwZXFWcTNLMXExYmlZNk9adEtrU2F4WXNZTDA5SFJjWEZ6SXlNamcrdlhyU3ZrT2dLdFhyd0pRcGt5WlFyOCthMTU5OWRVU1c2c2dlL2JzWWUvZXZiejc3cnNQN0pwTGx5N2w2dFdyREJreWhJVUxGMW9jRXhzYkMrVFZjN2QyUmtKK1dWbFo1T1RrS0JuN0dvMkd4TVJFRmk1Y3lOYXRXNmxkdXphVEprM0MzZDJkMGFOSGs1U1VoSmVYRncwYk5pUXlNcElYWDN5UmxKUVVtd0hQL0NwVnFtU3hYcjI5RGg4K3pOU3BVM0Z3Y0dEU3BFbE1telpOQ2ZaLzg4MDNIRDkrbkJZdFdqQnMyREQ4L1B4TTVycTd1eXRCWEdPOTlGcTFhcG1NR1RKa2lNbnp0TFEwb3FPanpkcnpxMSsvUGwyNmRHSDU4dVdFaElSdzh1UkpYbm5sRlNEdit4a2FHc3E2ZGV0bzI3WXRkZXJVc2JyT2UrKzl4NFVMRjh6YUV4TVRTVXhNdERsMzE2NWRIRGh3Z0ZHalJpbHRiNzc1Sm0rKythYlZPUURUcGsxank1WXRacC8wc0NRME5KVFEwRkRBTkFodS9KNGFEQWJDd3NMdzkvZm5wWmRld3NuSmlSTW5UckJseXhaR2poeHBWdEtsWjgrZVNvQjc0Y0tGckZtemhtWExsbGt0alhUbnpoM2w1b09STVJOY2d1QkNDQ0dFRUVLVUhBbUNDeUh1SzVWS3BkUVpMMnhXZW5FWkRBYXJBWFJqa053WUtEYytMdWo1L2VpTGlZa3BrZGVia1pHaGxKMnhSMEgxcXUycDF6dHQyalFBUWtKQ2lJMk5aYzJhTlFYT1VhbFV6SjgvMzY0OTNzdlgxNWNaTTJhd2E5Y3VpK1VTQmc0Y2lFYWpvVk9uVG1iQnduc1pEQVkyYnR6SW9rV0xTRTFOcFZHalJreVlNRUY1bnpvNk9qSjU4bVRtejUvUG1qVnJHRFpzR1AzNzk4ZlQwNU5YWG5tRjZkT25jK2JNR1RwMTZxU3NlZTdjT1lBU1A3RHYzOHpEdzROMjdkclJxbFVycTBGd1l6a1llN1BNanh3NXd1VEprNEc4a2hJMWE5YmsyTEZqL1BISEg3ejAwa3YwNzkvZjVJQmc0NDJvN3QyN0V4VVZ4Zjc5KzZsZXZicmRRZkRpT0h6NE1COTk5QkVHZzRFUFB2aEFDY2dhZmZUUlI4eWRPNWR0MjdaeDVNZ1JCZzRjU0k4ZVBaUlBHcHcvZjE0NVJQYjY5ZXNBN042OVc1bnY1dVpXcEp0T2tIY0Q1c0NCQTN6NjZhZW8xV29PeVdZWEFBQWdBRWxFUVZUYXQyK3Y5QTBZTUlEdDI3Y3pZOFlNRmk1Y2FMVjBoNU9URXpWcjFpUXpNNU5qeDQ0Qk1IUG1UTzdldlV1dFdyV1VySFZMenB3NVEzaDR1RWtRUEw5dDI3YXhkZXRXM256enpTS1Y0YkZIUkVRRUZ5NWM0Sk5QUGxGdURpY2xKZkhiYjcvaDZlbHA5VWFDd1dCZysvYnR0R3JWeXViUDJ1dlhyMU92WGoyVE5tTW11S1ZTTTBJSUlZUVFRb2lpa1NDNEVPSmZTNlZTUFJJMVZVc3FDTjZ0V3pmYXRXdkgrKysvWHlMcjJXUExsaTBQN0ZwR0xpNHVOR3ZXalBEd2NEcDI3R2pTdDNmdlhqcDI3RmhnQUJ4ZzM3NTlmUDMxMXpnN096TnMyRENlZmZaWnN4SW1hcldhb1VPSDR1dnJ5K2JObTNuNjZhZE55bEtjT25YS1pQelpzMmNCN0RyUVVPUjU2cW1uNk55NU0wbEpTVmJISEQxNmxESmx5cGdjWW1sTC9mcjFHVDkrUEpCM2d5WTRPSmpnNEdEcTFhdkhnUU1IdUh6NU1wVXJWemFiNStUa3BKUVRlaEMyYmR2R3RHblRNQmdNakI4L25wWXRXNXFOOGZUMDVJTVBQcUJObXpiTW5EbVRlZlBtc1gzN2RrYVBIazF3Y0REcjFxMHorM09ZL3pXRWhJVHczWGZmRldsL0xpNHVEQjgrbkE4Ly9KRHExYXViMU1kM2MzTmo0TUNCekpneGcxV3JWdkhpaXk5YVhDTWlJb0xObXpkejh1UkpKYmo3eEJOUDBLZFBINUtTa216V0JUZktQeVovZHZlNWMrYzRkT2lRY2hqdXZheDlrc1hCd2NHdTkxSjZlam9MRml5Z1pjdVdKbi91VzdkdXpkTlBQODJxVmF1b1ZhdVd4VU5DVDV3NHdhMWJ0L2pnZ3cvSXljbGh5WklsVktsU2hTZWVlRUlaRXhNVFEycHFxbEkvM2NoNGhvRUV3WVVRUWdnaGhDZzUvL3pva0JCQ2lIK2NnbXI1L3Z6eno4eWJONCtLRlNzeWI5NDhxemNqN0FtQTVXY3dHTmk2ZFNzTEZpemd6cDA3K1B2N0szMkhEaDFpMHFSSk9EbzYwcjkvZjNyMTZtV1M3WHV2WnMyYThlS0xMOUtoUXdlbHZ2U21UWnM0ZlBnd1k4ZU9OY21lN2QyN04xMjdkc1hKeVVuSkZBOE1ET1RxMWF2RXhNUVFGQlJFZW5vNkowK2VSS1ZTU1JDOEVEdzlQUUdzQnNGalkyTzVjT0VDblR0M3RudE5OemMza3lDM3NmNTlabVltMDZaTm8zZnYzallEaks2dXJtWUhvcFlrZzhIQW9rV0xXTGx5SmE2dXJvd2JONDRtVFpyWW5OTzhlWE5xMXF6SjlPblQyYk5uRDBPSERxVi8vLzRNR1RLRWwxNTZDWUExYTlhd2Z2MTZrME5EaTF0U0l6SXlFc2pMeXQ2N2R5L05talZUK3A1NTVobTJiTmxpODFNK0owK2U1TXFWSy9UdDI1ZUdEUnZ5emp2dlVLZE9IUUlEQS9IeDhXSHg0c1hFeDhmajYrdHJOamNzTEl4Tm16WlovWGx6N3R3NS9QMzlyV1phV3d2TVY2MWFsYmx6NTFyZHM5R2NPWFBJemMxbHhJZ1JTbHRPVGc1Mzc5NmxjK2ZPN055NWt5Ky8vSkw1OCtlYjdXSGp4bzFVcjE2ZG1qVnJBbmsvbjNidDJrV2JObTJVVDlrY09YSUV3T3d3MVl5TUREUWFqYzJmWDBJSUlZUVFRb2pDa1NDNEVFTDhpMTI3ZGswSk5CY25JN1F3VWxOVFdiWnNHU3FWaWxHalJ0bk14cmVuWnEvUm1UTm5tRHQzTGxGUlVhaFVLcnAyN1VxMWF0V1UvdERRVURwMDZFQjRlRGdMRml6Zzk5OS81OTEzM3pVWmM2OUJnd1lwaisvY3VjT0NCUXZJek15a2YvLytadG5rOTliSmI5aXdJUnMyYkdESGpoMjg4TUlMN04rL0g1MU9SODJhTlpYQXJpaStUWnMyWVRBWUNqeEk5YnZ2dmlNb0tJaXVYYnVTazVQRDRNR0RyWTROQ3dzakxDek1hbi9IamgydGx1QW9ybHUzYnZIRkYxOXc4dVJKL1AzOW1UeDVzbGtkZldzOFBUMzU1Sk5QMkxCaEE5OSsreTAzYnR6QTI5dGJLZWRpckdOdDY5RFF3amgvL2p6cjFxMmpaY3VXbkQ5L25xKysrb29GQ3hZbzExT3IxY3ljT2RQbUdpKzk5QkxEaGcxRHE5Vnk2OVl0a3o1SFIwZWNuSno0OU5OUDZkZXZIejE2OUREcE45Ykt0bFRxSkMwdGphaW9LS3NIaGdLTUd6Zk9ZcnVIaDRmTlBRTXNXYktFTFZ1MjRPbnB5ZWpSbzBsTlRTVXRMVTNKMGpiS3lNaGc2dFNwZlBIRkYwcGJZbUlpZi83NXA4bjFlL2Z1emRTcFU0bUlpRkIrSm0vYnRvMVNwVXFaQmNIVDA5Tkw3RndPSVlRUVFnZ2hSQjRKZ2dzaHhMK1ltNXNiclZ1M0JqREptZ1pzQmdrQjR1UGpMYlkvOTl4ek5rdFg1SmMvZzlJV2IyOXZWcTFhWmJIdit2WHJMRm15aEIwN2RnQlFvMFlOaGc4ZlRwVXFWVXpHdWJtNU1XclVLTnEwYWNQMDZkTzVkT2tTSTBhTW9GZXZYZ3dZTU1CczNlam9hSVlPSFdyeG10WU9vOHdmdEcvZHVqVWJObXdnUER5Y3ZuMzdFaDRlRGxCZ3NGYllMeVVsaGZYcjF4TWNIR3p6QUVXQTQ4ZVBzMlBIRHJwMjdZcWpvNlBGR3l5elpzMWk2OWF0ckZtenhtb21lTWVPSGUwS2t1YVhucDVPUWtLQ1hYV3BVMUpTT0h2MkxLMWF0V0xreUpGbWh5TGFvMHVYTHRTcFU4ZXVzajk2dmQ2dSt2NzNTa3RMNDlOUFA4WFoyWm5odzRkejVjb1Z4bzRkeS9UcDA1VjY2L2F3bE9HZG41K2ZINDg5OWhqejU4OG5ORFRVN2s5UmJOKytIWjFPeDRFREI3aDkrN2JaenpmQXBQUklZWGw2ZWxLNmRHbENRME1wVTZZTWZuNSsrUGo0NE9YbGhhZW5KeDRlSG5oNGVQRGxsMThTRVJIQmlSTW5sR0Qyb2tXTEtGdTJyRWw1bXpadDJqQjM3bHhXcmx4SisvYnRPWGZ1SENkT25LQmJ0MjVtTndvek16Tnhkbll1OHQ2RkVFSUlJWVFRNWlRSUxvUVEvMkkrUGo1V00xcU5KU0tLeWxMQUx6TXprN2k0T0J3Y0hBZ01ETFJybllMMk1XL2VQQTRjT0VDcFVxVVlNbVFJSFR0Mk5LdmRuVitEQmcyWVAzOCtYMy85TlgvODhRZXJWNisybUpudDZPaW92SWEwdERRU0V4TnhkSFFrSUNEQWJLenh3TUg4NnRhdFMyQmdJTEd4c1N4ZXZKaWpSNCtpMFdpVW13NmkrT2JQbjA5NmVqb3Z2UENDemQ5enlDdW5ZaWtRYWhRWkdVbDRlRGpQUFBPTTFRQjRhbW9xT3AydTBKbjhJMGFNNE1xVks0d2ZQNTYyYmR2YUhGdTFhbFcrL2ZaYmdvT0RDM1dOZXhVVWNOZnI5V3phdEltZE8zZnl2Ly85cjFCcjYzUTZKazZjU0V4TURCTW1UTURIeHdjZkh4ODZkZXJFcGsyYkxOYmpMeXFWU3NYWXNXTjU5ZFZYK2Z6enoxbThlSEdCWnpub2REcFdyVnBGVUZBUW1abVpUSm8waWFsVHArTHE2bHJrZlh6Ly9mZkEzeitQdW5idFN2ZnUzUXQ4MzczODhzdTBhdFZLQ1lCdjI3YU5MVnUyRUJJU3drY2ZmY1NkTzNkSVNrcml6cDA3WkdWbGtacWF5dDY5ZXdrTEMwT2owZENuVHgrek5kUFQwNHYxV29RUVFnZ2hoQkRtSkFndWhCRC9VUVdWSWhrL2ZyelZiSEN3WEJmOGl5KytJQ0lpZ2xkZmZkV2t0TUhCZ3dlcFhidTJ4ZXpHZ3VxQ3YvWFdXNnhZc1lKWFhubkZZbkRTZU5oZWZtNXVib3diTjQ2R0RSdHk1TWdSbm52dU9SWXVYR2d5cG56NThzcHJHRHQyTEltSmlRd2JOb3hPblRxWmpOdTllemNUSjA3a3lTZWZOR2xYcVZUMDdObFR5ZTQwdnBiN1dVdjZ2MlRuenAxczNyeVo2dFdyMDY1ZE82WGRtTldjbloydEJMT1RrNU9KajQrblFZTUdadXRrWkdTd2R1MWFmdnp4Ui96OC9FeEs0TnpyeXBVckFGWnJURnRqTUJoTWZpMUljUVBnQlRsdzRBQUxGaXpnOHVYTGhJYUdGbXF1VHFkajh1VEpSRVpHMHFkUEg1T2JPcSs5OWhyeDhmRlVyVnJWNHR5Yk4yOENGUHBBWW05dmI5NTU1eDN1M3Ixck1qYzNOOWZpK0o5KytvbVltQmplZSs4OVNwY3V6Ymh4NHhnK2ZEZ2pSb3dvOEJNRDl6SVlETXlaOC8vczNYZFVWRmYzTi9EdndOQ3JJRktrS3pZZUVIc2g5cC82YUFoS1lvdTlKTVpPN0FVUUc0cUNDQm9zVVJGUlFUU0t2UVN4WTBSRlVXbUtTQk1JVFRyU2hubi80SjM3TUV4aDZKanN6MXF1NWR3Mlo4cTl3OTFubjMyOGNmbnlaWFRzMkJFdlhyeUFoNGNIVThLbExucDZlbnpsWjh6TXpLQ21wc2JVOCs3Y3VUTTBOVFdaNjhLVksxY1FFQkNBMk5oWVRKa3lSYUN6a012bElpVWxoYTRqaEJCQ0NDR0VOREVLZ2hOQ0NCSEt4Y1dsWHR2ZnYzOGZJU0Voc0xTMHhNU0pFNW5scjErL3hxWk5tMkJsWlFVWEZ4ZXhFeElLbzZ1cnkyU3pGeFFVb0x5OEhDb3FLbUN6MlhqeTVBbEtTa3BFbHBRWU0yWU14b3daSS9iNFY2OWV4YXRYcjZDbnB5Y1FrQzhwS2NIQmd3Y2hKU1dGV2JObUNleHJZMk9EYytmT0lUczdHOUxTMHZqeHh4L3I5ZHFJY0hGeGNYQjNkNGVjbkJ6V3JsM0xsNDNMSzYreGRldFdkTzNhRlZWVlZYajI3Qm00WEM1NjkrNE5vUHA3OHZidFd6eDkraFFQSHo1RVNVa0pyS3lzc0dIREJxaXFxcUtxcWdxdXJxNlFsNWVIZ29JQ1pHUmtVRjVlamtlUEhrRmFXcHFaekZCUysvZnZSMVpXRm95TmpadnNQV2lJOVBSMEFOVWRXQ29xS3JDM3Q2L1hoS0lBRUJZV2hpZFBubURFaUJFQ1pZR1VsSlQ0cmd0djM3N0YyYk5ub2FTa0JDa3BLVVJHUmdLQTJEcjhvbnp6elRjb0xDeEVmbjQrbEpTVVVGcGFpb2lJQ0tiT09VOW9hQ2o4L1B4Z1lXR0JVYU5HZ2NWaVljZU9IZGk5ZXpmV3JGa0RQVDA5VkZSVUFBQ09IVHNHS1NrcDV2dkQ1WExCNFhCUVVWR0Jpb29LakI4L0hqRXhNYmg4K1RJc0xDeXdhOWN1bkQ1OUdtZlBua1ZZV0Jpc3JhMmhwNmNIV1ZsWnNObHN2bjlTVWxJb0t5dERXVmtaU2t0TFVWWldCa05EUTFoYlc0dXROeThySzR2ZHUzZkQyTmdZczJmUEJsQWRHSStKaVlHaW9pSVNFaEtRa1pFaDBPbEdDQ0dFRUVJSWFSd0tnaE5DeUw5RVEyc0RTK0w1OCtkd2MzT0Rzckl5Tm16WXdBU2RLaXNyMGFsVEo0d2JOdzQzYjk3RTFxMWJzWFhyMW5wbml2SzhmZnNXVzdac0VWZythTkNnQnJlZHcrRkFYVjBkYVdscG1ERmpCaVpNbUFCYlcxdkl5c3JDeWNrSm1abVptRDU5T3ZUMTlRWDIvZmp4SXdvS0NnQlV2Ny9KeWNsTk5pbmh2MWxBUUFCS1NrcXdmdjE2Z2F6cGNlUEc0ZlhyMTNqNzlpMWV2SGdCRm9zRkJRVUYyTmpZWVBqdzRVaE5UY1dpUll0UVdsb0tGb3VGWHIxNndjN09EZ01IRG1TT0lTVWxoYVNrSkh6OCtKRlp4bWF6WVdCZ2dDVkxsa2hjeW9kSFNVa0pTa3BLalh2UmpWUlNVb0tuVDU4Q3FPNzhXYmh3WVlNbWFMVzJ0c2J5NWN0aFkyTlRaeWtRZFhWMVBILytuTW1BVjFaV2hwMmRIVi9tZm4wOGZ2d1lIaDRlZk10c2JHejRIdnY3KzBOVlZSVWJOMjVrMnRlblR4LzQrdnJpOXUzYkNBc0xRMHBLQ3BTVmxSRVVGSVNLaWdxaEdmcFNVbEpZc0dBQmxKV1ZZV3hzak8zYnQwTk9UZzRMRml4QXo1NDljZkhpUmR5OWV4ZkZ4Y1VTdDcvbTVKakNmUG55QmIvLy9qdlUxZFd4ZGV0V3Zza3ZRMEpDd09WeXdXS3gwTDkvZjB5Yk5rM2k1eVdFRUVJSUlZVFVqWUxnaEJEeUQxUldWZ2FnT2lQMndJRUQrUERoQStMajQzSDE2dFVtZjY2MHREUTRPRGd3QVp5bFM1Y3kyWkZWVlZWODJ6NTc5Z3h1Ym01OGdmTDZNREF3Z0xhMk5qZ2NEcXFxcWlBdkw0L2V2WHVMbk1oU0VoTW5UbVNDOUlHQmdmRDE5Y1haczJlaHE2dUxoSVFFV0Z0YlkrN2N1UUw3L2YzMzMzQjJkbWJLY3BTWGwyUFhybDNZdlh1M3hKUDdrZjlSVUZEQThPSERvYTJ0amZYcjEyUElrQ0ZDSnpaVVZWWEZ6cDA3UlI2blk4ZU9jSFIwUkg1K1B2cjI3U3V5dE1tUkkwY0EvSytFU1VPK2oyMkpvcUlpRmk5ZURCVVZGYjRKR1J2QzF0WldvdTBNREF6dzU1OS9OdXE1YXJLeXNzTFVxVlBCNFhBZ0xTME5JeU1qZ1l6b1pjdVdRVVpHUm1CU1VFVkZSZGpaMmZHVlllTGhjcm1vcXFwaVBtc3BLU21tUTFCWldSbGVYbDU4TmJqNzl1Mkx2bjM3QXFqdTNPSmRiM2pIcUtxcUFvdkZZdjd4amxVenFDMk1nb0lDZHV6WUFWbFpXYjdPTWx0Ylc5amEycUt5c3BLdmJZUVFRZ2doaEpDbVEwRndRZ2o1eW4zKy9CbXZYNzhHQUx4NjlRcno1ODlIYW1vcWdPcGF5VmV1WEFHTHhZSyt2ajRUSEc5S2VucDZNREF3UUhKeU1zckt5c0RsY3FHa3BBUU5EUTBvS3l0RFFVRUJpb3FLVUZCUXdNZVBIM0gzN2wwTUdUS2tRWUU2UTBORG5ENTl1c2xmZzV5Y0hDWk9uSWh2di8wVzI3WnR3OU9uVDVHUWtBQUFrSmFXUmxKU0VsK3BpNHlNREt4WnN3WTVPVGt3TVRIQjl1M2I0ZVRraElTRUJLeGZ2eDZiTjI4V1dwK2FpTmF1WFRzNE9EZ3dqNFVGd0NVMVlNQUFpYmR0aThGdllmWDJKU0hwWkpYMjl2YXd0N2R2MEhNMGhyYTJ0dGk1Q0hSMWRmSFRUeitKUFVaOWE1d0QxWjh4cjBhM01PSW1vV3pxb0xTb2V1cEEvV3VwRTBJSUlZUVFRaVJIZjIwVFFzaFhMaTB0amNtTS9mejVNd29LQ3RDcFV5ZVltWm5Cek13TW5UdDNob21KaVVDVzR2ejU4eVYranZIangyUFNwRWtpMTN0NGVLQ3Fxb3FwMVMxS1dWa1pYcjU4aWY3OSt3TUFZbU5qQVZSblNJb3ljK1pNaWR2WlVCd09CNkdob2Zqamp6OFFFeE1EYVdscERCOCtIQzlldk1ERGh3L3g2TkVqZlBmZGQxaStmRGxpWTJPeGVmTm01T2Jtd3NEQUFMdDM3MGE3ZHUzZzR1S0NOV3ZXSUMwdERaczJiY0xzMmJNeGJkbzBzY0UzUWdnaGhCQkNDQ0dFTkQ4S2doTkN5RmZPM053Y28wZVBocW1wS2N6TnpkR3BVeWVKSnA5TVNVbVIrRG55OHZMRXJwZTA5ckNjbkJ5dVhyMkt6WnMzZzhWaU1lVUp4R1YzWm1Sa1NOek8raWdxS2tKRVJBU2VQMytPeDQ4Zk03VzkrL2J0aTU5Ly9obW1wcVlvS1NuQjJiTm5jZUhDQmZUcjF3OUJRVUU0ZXZRb0tpb3FZR3hzakYyN2RxRmR1M1lBQUMwdExiaTd1MlBUcGsxSVRFeUVyNjh2SGo5K2pFT0hEalZMK3draGhCQkNDQ0dFRUNJWkNvSVRRc2hYanNWaVlkMjZkUkp2ZitIQ2hXWnNUZDE2OSs2TnYvLytHeFVWRlpDVmxVVzNidDJ3Y09GQ3ZtMWtaV1hGbGsxb2lOR2pSL005ZnZueUpiWnYzdzZnT2pnL1pzd1kyTnJhb212WHJzdzJpb3FLbUQ5L1BuNzQ0UWNVRkJSZ3g0NGRxS2lvd0pneFk3Qml4UXFCN0hvdExTMTRlWG5CemMwTmp4OC81cHVNa1JCQ0NDR0VFRUlJSWEyRGd1Q0VFRUxxNWR5NWM0M2FmOUtrU1dKTHF6U1hMVnUyQUFCa1pHUUFBTmJXMXJDeHNVSFBuajNSdjM5L3NYV0IxZFRVb0thbWhuWHIxcUc0dUZoczdXVkZSVVU0T3p2ajRjT0hHRHg0Y0pPK0JrSUlJWVFRUWdnaGhOUWZCY0VKSVlUOEsxaGJXL005bHBhV3J2ZmtnRU9IRG0yV2JRa2hoQkJDQ0NHRUVOSjhtbTY2K3hZbUx5M1QyazBncEVYUWQ1MFFRZ2doaEJCQ0NDR0VrSWI3YW9QZ092THFyZDBFUWxvRWZkY0pJWVFRUWdnaGhCQkNDR200cnpZSTNsK3pjMnMzZ1pBV1FkOTFRZ2doaEJCQ0NDR0VFRUlhN3FzTmdrL1E3d2N0T2RYV2JnWWh6VXBMVGhVVDlmdTFkak1JSVlRUVFnZ2hoQkJDQ1BscWZiVkJjRVZwV1N6dE1yYTFtMEZJczFyVzViOVFrSlp0N1dZUVFnZ2hoQkJDQ0NHRUVQTFYrbXFENEFEUVU5MElXeXdtVTBZNCtjZlJrbFBGVm9zcHNGUTNiTzJtRUVJSUlZUVFRZ2doaEJEeVZXTzNkZ01hcTZlNkVUejd6TVhsVDgveExPY0QvaTdOUXltbm9yV2JSVWk5eVV2TFFFZGVIZjAxTzJPQ2ZqOG9VZ1k0SVlRUVFnZ2hoQkJDQ0NHTjl0VUh3WUhxMGlnL0dsbmpSeVByMW00S3FhR2dvQUMzYjk5Rzc5NjkwYWxUcDladURpR0VFRUlJSVlRUVFnZ2g1Ri9vcXk2SFF0bzJWVlZWcUtxcUlqazV1YldiUWdnaGhCQkNDQ0dFRUVJSStaZWlJRGhwVnNiR3hzak96a1pSVVZGck40VVFRZ2doaEJCQ0NDR0VFUEl2UkVGdzBxd01EUTNCWXJHUWxKVFUyazBoaEJCQ0NDR0VFRUlJSVlUOEMxRVFuRFFyQlFVRmFHdHJJekV4RVZ3dXQ3V2JRd2doaEJCQ0NDR0VFRUlJK1plaElEaHBkc2JHeGlncEtVRldWbFpyTjRVUVFnZ2hoQkJDQ0NHRUVQSXZRMEZ3MHV6MDlQUWdJeU9EeE1URTFtNEtJVzJTdExRME9CeE9hemVEdERFY0RnZlMwdEt0M1F4Q0NDR0VFRUlJSWVTclIwRncwdXlrcGFWaFlHQ0FUNTgrb2FLaW9yV2JRMGlibzZDZ1FKUEhFZ0ZGUlVWUVZGUnM3V1lRUWdnaGhCQkNDQ0ZmUFFxQ2t4WmhiR3dNRG9lRFQ1OCt0WFpUQ0dsenRMUzBrSmFXMXRyTklHMU1XbG9hMnJkdjM5ck5JSVFRUWdnaGhCQkN2bm9VQkNjdFFsTlRFeW9xS2toSVNHanRwaERTNWhnWkdTRW5Kd2U1dWJtdDNSVFNSdVRtNWlJbkp3Zkd4c2F0M1JSQ0NDR0VFRUlJSWVTclIwRncwbUpNVFUyUms1T0R2THk4MW00S0lXMEttODFHang0OUVCa1pTWUZ3Z3R6Y1hFUkdScUpIang1VUU1d1FRZ2doaEJCQ0NHa0NGQVFuTGNiWTJCalMwdEtJajQ5djdhWVEwdVpvYUdqQTNOd2NVVkZSaUltSlFYNStQazJXK1MvQzRYQ1FuNStQbUpnWVJFVkZ3ZHpjSEJvYUdxM2RMRUlJSVlRUVFnZ2g1QitCM2RvTklQOGVzckt5TURRMFJGSlNFaXd0TFNFakk5UGFUU0trVGRIUTBNREFnUU9SbEpTRTJOaFlsSlNVVUNEOFgwSmFXaHFLaW9wbzM3NDlCZzRjQ0RhYmZwNEpJWVFRUWdnaGhKQ21RbmZacEVWMTd0d1pDUWtKU0V4TWhKbVpXV3MzaDVBMmg4MW1vMU9uVHVqVXFWTnJONFVRUWdnaGhCQkNDQ0hrSDRIS29aQVdwYTZ1RGsxTlRjVEh4NFBMNWJaMmN3Z2hoQkJDQ0NHRUVFSUlJZjl3RkFRbkxhNXo1ODRvTEN4RVptWm1hemVGRUVJSUlZUVFRZ2doaEJEeUQwZEJjTkxpOVBYMUlTY25SeE5rRWtJSUlZUVFRZ2doaEJCQ21oMEZ3VW1MazVLU2dvbUpDZExTMGxCU1V0TGF6U0dFRUVJSUlZUVFRZ2doaFB5RFVSQ2N0QXJlcEg5eGNYR3QzQkpDQ0NHRUVFSUlJWVFRUXNnL0dRWEJTYXRRVkZTRW9hRWhQbjc4aVBMeTh0WnVEaUdFRUVJSUlZUVFRZ2doNUIrS2d1Q2sxWFR0MmhXVmxaVlVHNXdRUWdnaGhCQkNDQ0dFRU5Kc0tBaE9XbzJhbWhwMGRYVVJGeGNIRG9mVDJzMGhoQkR5LzNHNTNOWnVBbWtEeXN2TGtaS1NJdkgyUC96d0EvejkvVkZXVm9ZM2I5NDBZOHRheCszYnQzSCsvUGttUFNhSHcwRmhZV0c5OTd0Ly96NWNYRnlRa1pIUlpHMkppSWpBd1lNSG1jZTFyd04rZm40NGNlSkVuY2Y1OU9rVDd0MjcxMlR0QWdCL2YzOUVSVVVKWFplWm1ZbUFnQUNrcGFWSmRLelJvMGZqenovL0ZGaWVsWldGZGV2VzRkT25UOHl5Nk9ob2JOeTRzY2xITFphVmxlSHo1ODlOZXN4L2k3S3lNcmk3dThQTnphM1J4M3I3OWkzKytPTVBGQlFVTkVITEd1K3Z2LzdDclZ1M3hHNFRGQlNFUjQ4ZU5kbnZkSHg4UEFJREF3RUFIejU4d09QSGordTFmMUZSRVk0ZE8xYnZhMUZqN3YyU2twSnc3Tml4RnBsYnFpbXZQUzBsTmpZV29hR2h6ZjYzbkwrL1ArYk1tU04wSFpmTHhjMmJOMXRzeExlTGl3dUNnNE9iNUZnQkFRSDQrZWVmbStSWXpTRXRMUTJabVpuMTJ1ZHJPZDhJYVFuczFtNEErWGZyMnJVcjd0Ky9qOFRFUktaT09DR0VrTlloS3lzTEFNalB6NGU2dW5vcnQ2YnhSbzhlM2FEOWJHeHNZRzl2MzhTdEVTOHRMUTE2ZW5vdCtweDFjWGQzeDRzWEwrRG01aWJSYjNSQlFRSEt5OHR4OCtaTkhEeDRFTk9tVGNPOGVmUEFZckVBQUdmUG5zWHg0OGNiM2E3YU43b05EYmlPR0RHaVh0c0hCZ1lpSlNVRmt5ZFBidER6MWNiaGNMQmt5UkpvYW1waTU4NmRFdStYbjU4UEx5OHZtSm1aUVY1ZUh2bjUrZlY2WGhVVkZVaEpTU0V4TVJHZW5wN1l1SEVqdExXMUVSY1hoNkNnSUN4WnNnUmNMaGNPRGc0d05EVEVva1dMQUFEWHIxK0htWmxabmNkLzl1d1pEaDA2eEx5L2xaV1ZTRTlQbDdoOUhUdDJoSlRVLy9KMDNyOS9qeE1uVHVDSEgzNkF1Ym01d1BZUEh6NkVqNDhQdW5YcjFxaHpxTFMwRks5ZXZlSzcwYy9OemNXTEZ5OEVBZ2oxZVUzNit2ck1PY0J6NjlZdC9QYmJiMDBXdEdsdG9xNjFQajQrNk5peEkyN2N1Q0hSY2NhTUdjUDhEb2tpSnllSHZMdzhoSVdGWWNTSUVlamJ0Mis5Mjh0ejZkSWxQSG55QkdQR2pLbjN2bEZSVVVoSVNHandjd09BbVprWnVuYnR5ankrZHUwYUVoSVM4Ti8vL2xmbzloa1pHVGg4K0RCNjllcUZJVU9HTk9xNWVlTGk0bkQ4K0hGTW5Ub1ZrWkdST0hqd0lHYlBubzJaTTJkS3RIOTJkall1WExpQTZPaG83TjI3VitDN0xreHdjREFDQXdQaDR1SUNiVzF0cEthbUlqWTJWdVQybzBhTjRudjg2ZE1uQkFZR1lzS0VDVkJVVk9SYlY5L2ZmVDA5UFp3OGVWTG91cGE0OWhRV0ZzTFIwUkVWRlJWd2QzY1hlRDBONGV2cmk5ZXZYK1Btelp1TlBwWTRlWGw1SWpzQW9xT2pzVy9mUHR5OWV4ZmJ0MitIdkx3OE1qSXk4UHIxYTRtUFg1L3o4djc5KzJqWHJsMkQvKzZyS1RzN0c0bUppUkp2WDFSVTFDUWQ1Sk1tVFlLS2lrcWQyODJaTXdjR0JnYnc4ZkdSNkxoZnkvbEdTRXVoSURocFZWcGFXdERRME1ENzkrOWhhbW9xMFI5T2hCQkNtZ2Z2Smk0ek03TkZnK0JOY2RNQ0FPUEdqY09xVmF2NGxsbFlXR0RZc0dFU0grTzMzMzVya3JiVWhjdmw0dDI3ZDNqeTVBbisrdXN2SkNZbU5qb2cxdFR2NDZ4WnMvRHk1VXVzWGJzV0hoNGVNRFkyRnJzZmk4VUNpOFhDeElrVFVWQlFnRk9uVGtGSlNRbFRwMDdsMjY1MkIwTlZWUlVLQ2dycS9NNjllUEVDb2FHaEFzdnJFMEN1U1ZnUTNOM2RIWm1abWRpelowKzlqaVZxdjRLQ0FyRkJhbk56YzF5OWVoVWhJU0hvMHFXTDBHMVVWRlQ0M3BzREJ3NmdxS2dJcjE2OXdxUkprK3JWVHFBNk1HbGdZSUQyN2Rzakt5c0x6czdPOFBMeTR0dm13b1VMZVA3OE9ZWU9IUW9BK1B2dnYvSDU4MmRZV1ZuVisvblMwOU14Zi81OGliY1BEQXlFaG9ZRzgvajI3ZHRnc1ZpWU1HR0MwTzBmUG53SVRVM05CclVOQU5hdFd3ZWdPc01ZcUg1L0ZSUVVBSUQ1N0p5Y25KakF2SldWRllZUEh5N3hhN3B5NVFwQ1FrTGc1ZVhWWm9MZUtTa3B1SERoQXNMRHc1R2RuUTE1ZVhuODV6Ly93ZXpac3lYcTZCREcxZFVWdXJxNnpHTmVobWhsWmFYQTkwdVVJVU9HUUZaV1Z1SnIyY2FORzhXdXQ3UzB4TjY5ZXhFWkdTbXdyckt5RWsrZlBvV3BxU21TazVNbGVqNTVlWGwwN3R3WkFQRGd3UU1FQlFWSnRKOG8wNmRQNXd1Q3A2ZW53OERBUU9UMjU4K2ZCNWZMeFU4Ly9WVG5zWXVLaXBDYm0xdm5kZ1VGQmVCeXVVaE1URVNmUG4zdzQ0OC9RazVPRGlrcEtWQldWa2E3ZHUzRWpscFFWVlhGK1BIajhmanhZN3gvL3g1YVdscEN0MU5RVUdET0sxTlRVM3orL0JtLy92b3JkdS9lalRkdjNvajlqb3dhTlFyMzc5L0gzcjE3Y2ZueTVUcGYwOUdqUjhXK2p6elBuajNENGNPSFJhNXY3bXNQQUhoN2V5TTZPaHBBZFpiL2pCa3pHbndzbm9LQ0FxaXFxa3E4dmFqemJkS2tTZmpsbDE4YTFBWnpjM05zM0xnUnJxNnVjSFIwaEl1TEM5NjllMWV2RVJ6Q2d1Q25UNS9HclZ1M2NQcjA2UWExcXprVUZ4ZkQzOSsvMGNjWk8zYXNSRUh3K3ZwYXpqZENXZ29Gd1VtcjY5YXRHNTQ4ZVlMVTFGVG82K3UzZG5NSUllUmZTMWRYRjFwYVdnZ0xDME9uVHAwZ0xTM2RJczg3ZmZwMHNldTVYQzR1WExpQTh2SnlqQjQ5V3VSTnRyQWdvb21KaWNnYldHRmFLZ2crYmRxMEppK0gwTlR2bzRHQkFYYnMySUhWcTFkanc0WU5PSGp3SUY5d1VwelpzMmREWDE4ZjF0YldBdXRzYkd6NEhnY0VCT0RDaFF2dzl2WVdtMDFYVkZRa05BZ09BTE5temNMczJiTWxhcHVmbng5T25Ub2xkRjEwZEhTOVNzRFV0ZC9WcTFmaDYrdGI1LzZ1cnE0aTE5bloyV0hKa2lVQXFqTkZIeng0QUVkSHh3WUhYbmczMmNyS3lsaS9majEyN05qQjEvYXlzaktjTzNjT2t5Wk5ZakpTZVNVU0JnOGUzS0RuQklDVEowK0svWHhEUTBPeFpjc1c1akV2aS9IdTNidlExZFZGUkVRRUlpSWlBQURHeHNibzNyMDdVbEpTRUJNVGc2NWR1K0tQUC80UU9NK1M0VDRBQUNBQVNVUkJWS2EydGpZVHlCZUZkL05lWEZ5TTZPaG9hR3RyUTAxTkRRQWdJeU9Eang4L1FsOWZuN2tlYW1wcVFrOVBqd2xvang0OUdrdVdMSUdkblIwQTRQTGx5MjA2eS92RGh3OVl2bnc1cEtXbDBhdFhML1RwMHdlSmlZbDQrdlFwd3NQRDRlSGhnVzdkdXRYN3VCMDZkQkQ3K1M1Y3VGRGlVUlMxTXh6ejgvUHg1czBiREJ3NEVESXlNZ0xiNStYbDRjbVRKeGcvZmp5NFhDNnFxcW9nTFMwTk9UazVBTURLbFN0RlB0Zjc5Ky9GcnEvSjJOZ1lSNDhlNVZ0Mi9mcDFvZHM2T3pzaklpSUNmbjUrelBlcHRwcS9zWldWbFVoTFN4T1oyWjZUazRPYk4yOWk5T2pSVENEKzVzMmJ1SDM3TnR6ZDNjRm04OS9XMzc5L1grTE9Cd0FDNVI5Ky8vMTMyTnJhWXZueTVRSWRtYUlzVzdaTTVMcXBVNmN5d2Z0T25UcGg5KzdkV0xObURkYXVYWXNmZnZnQmdPQW9uMnZYcmpHdmdjUGhvTFMwVktJU0gvYjI5aElsVm5FNEhLRy9hUzExN2JsKy9UcENRa0l3Wk1nUTVPYm00dFNwVTdDMHRJU0ZoVVdkYlJjbk96c2JIVHAwcU5jK2xwYVdHRGh3SVBQNDk5OS9iMVFiZ09xTzVvcUtDangrL0JpbHBhVVlQSGl3MFBlcXRqTm56b2pzWUNvb0tCQlplaWNvS0Vqa2Z0dTNiK2Q3ZlpMSXk4c1Q2SnpQejgvSG8wZVArUDZPMGRiV0ZudTlkM1YxUlVoSVNLdjlKclQxODQyUWxrWkJjTkxxOVBUMG9LS2lndGpZV0FxQ0UwSklLMkt4V0JnM2JoeE9uejZOZS9mdVljU0lFUzBTQ0o4M2I1N1k5ZGV1WFVONWVUbk16TXl3ZHUzYWY4U29JV1ZsWll3ZlB4NURoZ3lCdmIwOVNrdExHMzNNNW5nZnUzWHJobFdyVmlFcEtRbXFxcXAxWm1pZVBuMWFJRU5yOGVMRitQNzc3NFZ1SHhrWkNUOC9QK2pxNm9MRDRRZ05KS3VwcWRVcnE2MHRFblh6KytlZmYrTElrU080Y09GQ25jZDQrdlFwZnZ2dE41aWJtOFBVMUxUZWRZeTF0YlVGU2sxWVdscmkxS2xUa0pPVHc2dFhyd0JVbDVzNGNPQUFYeERsd1lNSEFDQ3kvdXYxNjlmeDdiZmY4aTNqZlZja0hiSmRtNGVIQi9QL29xSWl2c2QyZG5ibzNyMDdFNEI4OSs0ZDNyMTdKM0NNL3YzN1kralFvZmo4K1RPS2k0dVo1VGs1T2N4M2Jmbnk1UUNxczZORFFrSXdaY29VcGlNb05EUVV6NTQ5d3krLy9NSmtzZGIwTmM2ZlVGQlFnR0hEaG1IeDRzVjh3ZG5UcDAvajVNbVQ4UEh4cWZkSWlLWm1ZR0NBTDErK3dOYldGbXZYcm9XU2toTE9uajJMYytmT1llalFvUmc3ZGl6TXpjMlJrNU9Eb0tBZ1hMbHlCZTNidDhlc1diTVFIQndzMEFteGYvOSt2dU5YVmxiQzBkRVJIVHAwRUJnOUpBNHZxRjZUc1BJdDJkblplUG55SlVhTkdpV3lzNUVuS1NrSjBkSFJLQ2dvQUlmRFFWNWVIbDhaaTNIanhnR283a1JpczlsWXNHQUJzMDVYVnhkUlVWRzRjT0dDeUVCMVhZRzNtSmdZckZpeG9zNU9xbEdqUmpGdHFhODFhOVlJTERNek04UDI3ZHVSbFpXRkwxKytNTXV6c3JMdy92MTdEQmd3b0VIUEJWUjNaa3VTbWZyMDZWTWNPblJJWUhsVFhudEVDUThQeDRFREI2Q2pvNE9WSzFlaXFLZ0lTNVlzd2RhdFcrSHA2ZG5nZStLU2toTGs1dWFpUjQ4ZTlkcXZTNWN1ZkoxVXZDQjRYbDZleUpyb3ZKSlFOVHVucmEydGNlTEVDZmo3K3lNNE9CaGp4b3poeStnVzFTRlVVMTBsa1VTeHNySVNPZkxQMU5TMDNzZTdkZXNXcGsyYnhqeis4dVVMSEJ3YzhPN2RPK2pvNkFoMFdBVUhCME5QVDA5bzZSeFJmSHg4MEx0MzcwYU5KcEJFV3o3ZkNHbHBGQVFuclk3RllxRnIxNjU0OGVJRk1qSXlvSzJ0M2RwTklvU1FmeTB0TFMyTUdqVUtJU0VoU0V0THc0QUJBNWpNeU5ZSVBtZGxaZUg0OGVOZ3NWaFlzV0pGbXcyQWM3bmNlcld0S1dwajEwZGoza2RlZlVndWw0dkZpeGVMM083NDhlUG8zcjI3UUxhd3BhV2wwTzAvZmZxRXJWdTNvckt5RWlrcEtTTExTOHliTjYvT0xQZFRwMDZKek80V0p5a3BDWWFHaHMzK3ZlSnl1WHdUTHZKa1pHU2dvS0JBYVBCZlYxZVh5ZTU4OE9BQlhGMWRZV1ZsaGZEdzhIcVZGK0h4OXZibUd5MGhxa09qNXZMQmd3ZGo2dFNwaUkyTnhZSUZDL2d5K3pkczJNQUVFZGxzTmxQbTV0V3JWM2o0OEtGQTJSdFJBWFJ4Ykd4c01IZnVYTDVsdkJJd1JVVkZ1SEhqQm9ZTUdRSUhCd2VCZlNkTW1NQmtEZnY2K3ZJRkZuMThmSmpnL0xWcjE1aEp4bmpMZUorSG9hRWhmSHg4a0oyZERVQjRSd0tBRmhzMVU5L3JqRERtNXVibzNidTN3UEpKa3liQno4OFBNVEV4alRwK2M3QzJ0c2I1OCtjUkZoYUc0T0JnckZ5NUVoMDZkRUJPVGc0ME5EU3diTmt5L04vLy9SOWZMZm1hdW5mdnp2YzRLQ2dJSlNVbG1EZHZuc0M2RXlkT29FdVhMa0pIc1lnajdId0tEZzRXR1lUbUxZK0lpT0FiZ1hUdjNqMitlUTdHalJ1SCtQaDQzTDU5R3ovOTlCTmZKcVdWbFJYNjkrK1BNMmZPWVBUbzBVS3pMRGtjanRpSkc5dTFhd2VndW1OSVQwOFBYQzRYMGRIUkFvRThiVzF0OU96WlUrUnhHb0wzMjNEdDJqVm0yWnMzYitEcTZpcFJ4ckFvOWJrK2lncjhOOVcxUjVpWEwxL0MyZGtaOHZMeTJMWnRHMVJVVktDaW9nSUhCd2M0T2pwaTNicDEyTDE3dDBTQnhkcDRkZW8vZlBoUTczMkZpWXVMNHh1aEkwek45ZUk2Zk1YcDNiczMycmR2WDkvbThURXhNUkVZYVNhTXFOOCtYdmtrbm12WHJtSEtsQ21Ra3BKQ1dWa1pIQjBkOGU3ZE84eWNPVk1nQUY1UlVZSEF3RUFVRkJUZzRNR0RFcjJXUC8vOEV3RUJBWGo5K2pVOFBUMmIvZStRdG55K0VkS1NLQWhPMmdRakl5TkVSMGNqTWpLU2d1Q0VFTkxLTEMwdG9hdXJpNXMzYi9MOXNWeVhRWU1HTmFwY1FtMWNMaGQ3OXV4QlVWRVJKazZjMktBaCtqazVPZldhaUtraG5KMmQ4ZXJWSzdpNHVEUjZHSE56YU1qN21KNmV6amRCSUcvZURsRVozVUIxV1JNakl5T3gyL0FrSnlkajNicDFLQ29xZ3BtWm1jQ0VZQmtaR1ZpL2ZqMEFpSndrcnFZaFE0WklQRkhjbzBlUDhPalJJd0RBMXExYjBhVkxGMnpZc0VHaWZSdXF1TGhZN0kyaXNIVzgydDFBZFlmQmp6LytpSmt6WjJMczJMSFlzR0dEd09SVm9vanFZS2lab1IwY0hJeUFnQUFBMVVPM2VWbmdDZ29LMkxkdkg0RHEycjgxZ3pMNStmbXdzckppbHZHQ0QrWGw1WGo0OENIem1CZFFybmxjWVY2OWVvVURCdzd3TFpPUmtSR1pPWGp1M0RtVWxwWmkrdlRwUW9QUUhBNkg2VVJZdFdvVlZxMWFoWnMzYjhMRHd3TnIxNjVsc2hNakl5TWxMb2V4Zi85K2RPL2VYU0NJY3VEQUFZRzI4N1laUG54NGt3UVBtK282SXl5Ym1iZGNXbHE2d2RudGRRVkM4dlB6eFpZYTB0UFRFOXVaa0ptWmllVGtaSHo2OUFsY0xoZnQyN2VIdExRME1qSXk4T1RKRTJob2FLQlBuejUxdHJPb3FBaisvdjVDTyt3QXdOL2ZIK1BHamF0M0VCeW9EcEtPSHo5ZTdEWTNidHpnQ3ppTkd6Y093NGNQeDltelozSHg0a1djT1hNR01qSXk4UFgxUlVoSUNNckx5N0YzNzE0WUdockN6czRPSlNVbEtDNHVSbkZ4TVVwS1N0Q3paMDg4ZS9ZTVBqNCtmQm5Ydk0veDgrZlBZaitiVzdkdWdjMW1Jems1R1JZV0ZnZ0xDNE9Ua3hQelhRZUFCUXNXd056Y0hNZU9IVU5nWUdDOTNwUGc0R0FzV0xDQXlVeE9URXpFbmoxN3NINzllaGdaR2RYcldKS3d0YlhGOU9uVEpaclhKQ2twU1dTSnJhYTY5dFIyNTg0ZDdOMjdGN0t5c25CeGNZR0ppUW16cm0vZnZsaS9majFjWFYxaGIyK1BqUnMzb2wrL2ZuVytqcHA0blZnWkdSbElTa3BxOUh0c2FXa3BzdjcycVZPbmNQdjJiWW5xYzlkVkMzem56cDJORG9KTHFuYm5CbEQ5bWRhZTlERWpJd01oSVNFWVBIZ3dIQjBkRVJrWmlibHo1d3F0Mnk0akl3TW5KeWNzWGJvVU8zYnN3TjY5ZThWZXo1S1RrM0hnd0FGb2FHaGc4K2JOOVE2QTUrYm00dURCZ3lMWHE2cXFZdWJNbVYvTitVWklTNklnT0drVHBLU2swS05IRDd4NDhRSnBhV25VUzBnSUlhMU1TMHNMczJiTlFucDZPdExTMGxCZVhsN25QZzNKV2hMSDE5Y1hFUkVSVUZCUUVGa250UzZob2FITi9rZDNURXdNdm56NWdvOGZQN2JKSUhoRDNzZjkrL2ZqeFlzWHpPUHIxNi9YT1VSWlFVR0JtVnhRbk0rZlA4UGUzaDU2ZW5ydzh2TENnUU1IWUc5dkQwZEhSeGdaR2VIaHc0Znc4dktDZ1lFQnRtelpJdEhObFpHUmtkQ0pMa1cxVTAxTkRTVWxKZmowNlJOR2pod3AwWDZOb2F5c0xEUkRqbGVEcy9hNjJrSFcyamZkcnE2dVl1dUlTOExBd0FCbFpXWDQvZmZmY2UzYU5aaWJteU1xS2dvN2R1eUF0YlUxbGk5Zmp2RHdjRHg3OWd4QTllU1lQUG41K1Nncks2dlgzMnU2dXJwODI5KzhlUk1IRHg3RTFhdFhBVlFIWWVYbDVhR2twRlRuc1NvcUt2RGt5Uk9NR0RHQ3FZOWNHNGZERWNqR2ZQNzhPWURxUUgxNWVUbmZkL3JvMGFNaUozK05qNC9Ib2tXTG1NZThEb1QwOUhRNE9EaGcxYXBWK005Ly9nTUFDQWtKd1prelo1aHRGQlVWOGRkZmY5WDVtdXJTM05lWmhJUUVWRlpXTnFpekVmamZ4Smh6NXN4aC90K2hRd2RVVlZVQnFKN3dWRndBMWQvZlgyVHBFQThQRDl5OGVSUHE2dW9ZTVdJRW5KMmRZV3hzREM2WGl4Y3ZYdURTcFV2WXRHa1RuSjJkNjJ6bmtTTkhVRmhZaUYyN2RqWG9kWXFqcHFaVzUrOWc3Y0Nxckt3c1pHVmxrWmFXQmtORFF5WVFXRnhjREMwdExlemV2UnR4Y1hGZ3M5bE16ZlBhcEtXbDhlZWZmMkxTcEVuTWQ3aWtwQVN5c3JMUTB0TENyVnUzaExhRkY2UXpNakxDdTNmdk1HN2NPSnc0Y1FJOWV2VGd5NURubFlRSUN3c0RJRm1KbzB1WEx1SEtsU3Q4Ky9OOC92d1pLMWFzZ0pPVFU0Ti8yM25TMHRJRVJwbndubGRTZm41K0FLb0RoM1dWcG1yb3RhZWlvZ0pIamh6QjVjdVhvYTZ1anUzYnR6UG4ydWZQbnlFdExRMDFOVFdNR0RFQ2NuSnkyTGx6Snh3Y0hHQnJhNHY1OCtjTEJHaEZlZm55SmFTa3BDQWpJNE5Iang0MU92QXBKeWNuTWtHTjF5WkpFOWpzN2UwRk1yVXpNakl3YytaTXNmdUZoSVF3LytkMXBOVmNWbk9kc09VOENnb0tHRHg0c01EdmFWWldGbng5ZlFWR3lIVHIxZzJuVDUvR3VYUG5rSktTZ2xXclZva3RDV1JrWklSRml4YkJ5OHNMdnI2K2ZLV0xhdnI4K1RNMmJkb0VMcGVMYmR1MlFWTlRVK1F4UlNrcUtoSTdNYSsydGpienZuN041eHNoellHQzRLVE5NREl5UW14c0xLS2lvcUNycTl0bWg3d1RRc2kvQll2RmdwNmVYcXQwVE42N2R3OEJBUUZRVjFjSGw4dUZvNk1qZ29PRGtaaVlpTFMwTklreXpvMk5qZEduVHgraFExOFhMVnFFZ1FNSENtUUV1YnE2MXZ1R1pQZnUzWWlQajhmdzRjUHJ0VjlMYU9qN3VHelpNaFFYRitQT25UdDhOMXFpSnZPVWtaR0Jzckl5aW9xSzZteVRob1lHSEIwZFlXRmhBVmxaV1d6WnNnWEhqaDNEb2tXTFlHUmtoSVNFQkV5ZlBoMHpaODZVcU15RW9xSWl3c1BEWVdkbkoxSHQ4SUVEQjZKbno1NElDQWdBbDhzVmVsTW9ydlo1WFhYUkc3S1BzUFc4N0UxVFUxTWNPWEtFYjkzUFAvK01RWU1HU2ZUY3ZFQnRiUzlldk1DQkF3ZVFuWjBOQndjSFpHUmtJQ29xQ3M3T3p0aXlaUXMrZlBpQWJ0MjZRVU5EQTVxYW1vaVBqMmYyNVEyNWIweUFoVGZ4RmsrSERoMzRhc2VLSXlNamc2TkhqeUk5UFIyYk4yL0dMNy84Z280ZE96THJ1Vnd1dUZ3dVh5Q3FyS3lNcVh2dTYrdUxzTEF3dnFCcDdZa0J4ZUVGT25uSDY5ZXZIeE84NUpXWHFCa00xZERRcUZlZFdHR2ErenJEQzFEWHJ1MHVpZHFkT0RVbnllUjFvTTZaTXdmZmZmZWR3TDZob2FITWFBTmhjbkp5MEw5L2Y1aVltS0JYcjE3TU5ZRVhETlBSMGNHaVJZdnczWGZmUVVkSEIzRnhjU0tQRlI0ZWpsdTNibUg2OU9raUE1aU5jZno0OFFhWHVuci8vajFmMXUvZmYvOE5QVDA5OU8vZkgxVlZWVEEwTkVTN2R1M1FybDA3cUttcFFWMWRIYXFxcWxCUlVVRnFhaW9XTGx5SVU2ZE93Y25KQ1VCMUxXZGV3RjNVYUJyZWFCTkxTMHM4ZnZ3WVo4K2VSVkpTVXAwVFJFdlM0UzBxaTlyWTJCaWVucDVZczJZTkhCMGR4WDcya3REVjFSVWJES3dQVWVWMGFtckl0U2MyTmhidTd1NUlTa3FDcWFrcHRtN2RDaDBkSFdiOTFLbFRZV0Jnd0hRdURCNDhHRjVlWHRpMmJSc3VYNzZNKy9mdlk5cTBhUmcvZnJ6WVlIaHhjVEZldlhvRmMzTnpxS3VyNC9idDI1Z3hZNFpFOTlRSkNRbDhKYU5xK3ZEaEE3eTh2T0RvNk5ncUk3YUZkZmdLVy9iaXhRdSt6dnZhOVBUMGhQN05jL2Z1WGJCWUxIenp6VGQ4eTZkUG40N05temREUVVFQkxpNHVFbzAwc2JHeHdlUEhqeEVZR0lnQkF3WXduYU04UlVWRjJMQmhBekl6TTdGbHl4WjA3ZHExem1NS1UvUDdJczdYZnI0UjBod29DRTdhREY0MitMTm56NUNhbWtxVFpCSkN5TDlVZUhnNDl1elpBeGtaR1d6YnRnMXVibTdJejg4SFVGMTI0TTJiTjdDMnRzYlNwVXZGVGpwMjlPaFJsSlNVaUx4cFZGVlZSYWRPblFUMnFTOFRFeE8rSWMxdFJXUGVSOTVOZmUxU01xSW1YN08wdElTcXFpb0tDd3NsYWx1ZlBuMVFYbDZPaUlnSWhJV0Y0ZkhqeDVDUmtXRStxK0RnWUdSbVpxSkxseTR3TVRIaEN6TFVabXRyaTdObnorS0hIMzZRNkxsckdqbHlKRi9tNi9mZmY4KzhSN1VGQlFVaFB6OWY2RkJxM2pwUlJOMnMzcjkvSDM1K2ZnTHI1OCtmRHhjWEYranE2Z3JOd05mVTFHelV5SXVRa0JDNHVycENUMDhQbnA2ZU1ETXp3L256NXdGVTF4bmV0MjhmWEYxZE1YbnlaTmpaMmVIYXRXdTRlL2N1VTVPYUYyZzBNek1UT0RZdjg5ZkR3d09abVpsTUhYbFJOY0dGZFFEd2J0UUxDZ3FRbUpnb2REOEZCUVVvS3lzak1qSVNtemR2eG9FREI1anZUMlZsSlFEd0JhSkNRMFBSdVhOblJFUkVZUHo0OFRoLy9qejI3ZHZIWlBadDM3NWQ1UGNzT1RsWm9DNXVTVWtKenA0OWkyN2R1dFU1akgvdzRNRjh3UmRKUnRiVTFwelhtWkNRRU55OWV4ZFdWbFlTbDltcHljUERBM1BuemhWYWs1cEhUazVPYUdCVTJJU2pOVFYwWXRYYXNyS3ltT3h2WG9ha3FISmZ5Y25KQXV1VWxaVUZPaUJxQjNFYVVnNEZxTzVjek03T1prcUdjTGxjSkNZbVlzS0VDUmc3ZGl6R2poMHI5cGpHeHNiNDRZY2YrRVlJeE1YRjhkMUw4Ykx6ZVdxZWo5YlcxZ2dLQ29LdnJ5L216Sm1EenAwNzQrTEZpNUNXbHNhRUNSTUVuay9jdFk1SDNLZ2dIUjBkZUhoNDRNcVZLK2pXclJ0ZkJ4c3YwMTNTWkNnV2l3VmxaV1VBb2tzLzFVWFlLSjJtdXZhY1BIa1NaODZjQVpmTHhYZmZmWWRmZnZsRlpFbWltanAxNm9URGh3L2oyTEZqdUhyMUtvNGNPWUtxcWlwTW1USkY1RDczN3QxRFpXVWxoZ3daQWsxTlRUeDY5QWpQbmoyVGFOTEQ4UEJ3aEllSEMxMm5yS3lNdUxnNCtQbjVZZTNhdFhVZVM1U2twQ1JtTkE1UGJtNXVuZnZWVmE4Nk16TVRPM2Jzd05TcFU4V1dNUkxXcVY1VlZZV3JWNitpVjY5ZUFuOEhEUm8wQ09ibTV2anc0VU85Z3Y4clY2N0UrdlhyaFFaNVMwdExJU2NuaDFXclZqVnArVUJ4dm9iempaQ1dSRUZ3MHFZWUdob2lOallXa1pHUjZOaXhJMldERTBMSXYweDRlRGcyYjk0TUxwZUxqUnMzQ2t4YXRubnpaaHc4ZUJCMzc5N0Z5NWN2TVhmdVhOaloyUW45dmVCd09MQ3pzOE0zMzN6RFpNZjlXelRsKzFqVDl1M2JBVlJuaHAwOGVSTDI5dlpvMzc0OVZGVlZjZTNhTmNUR3h0Ylp0cWRQbitMczJiTjQvLzQ5cEtTazBLdFhMOHlkT3hmVzF0WlFVRkJBWGw0ZW5qeDVnbWZQbnVIRWlSTW9MaTZHcGFXbHlOcW9DeFlzd0pBaFE1Q2Ftc29FWUVVSkRRMkZqbzRPdW5UcEFuMTlmWUZzVUhHVGFvV0VoQ0EvUDE5b1BWQmh5NERxRzJ3Mm13MWRYVjJrcDZlTGJWdHR1cnE2SWdQZGpTMkhNbkxrU0JRVkZlRy8vLzB2NU9Ua2NPalFJZVRuNXpPVGw1bVltT0R3NGNQTTk4SGMzQnlYTGwxQ2JHd3N1bmZ2anVmUG4wTkxTNHNKRE9UbjUrUHExYXQ0L3Z3NVU1UDIrZlBuK1BiYmIxRlJVUUVBOFBUMDVNdlVGOVVCQUlDcEhSNFNFaUoyZUh1SERoMndidDA2T0RrNXdjM05qY25zNWdXaWFuWWdYTGx5QmNPR0RVTkVSQVQwOWZWaGEydUxWNjllTVlHSW10bkx0ZFhNV09jZDM4WEZCVmxaV1ZpNmRLbkk5dFhrNStjSE9UazVzRmdzWExseVJhSlJDeTNoelpzMzJMdDNMM1IwZE9EZzROQ2d2NzF2M3J5SnlaTW5NMEZ3M25kZFhWMWRvb0NmTUFvS0NpS0RKYTZ1cm5qdzRBRjhmWDBGZ2xPZlBuM0N1M2Z2K0phVmw1ZGp4NDRkVFBDV0Y2RDA4dklTZXZ5b3FDaEVSVVh4TFRNd01PQUxnbGRVVkFpVXZHaElPUlFBaUk2T0J2Qy9pZXNTRWhMdzVjc1hwb1B1L2Z2M1lvOEpnTy85THlvcVFteHNMQ1pQbnN5c0YvZjlscGFXQm92RmdxcXFLdFBSZWUvZVBjakl5QWdOZ3ZNbWlHeU1EaDA2NEtlZmZoSll6Z3VlaTZxcExZbmE1VjhlUEhpQVhidDI0ZXJWcTN5ZldVcEtpc2dSSUUxMTdlblpzeWZ1M3IyTEZTdFdTSlJKWEpPQ2dnS1dMMStPc1dQSDR1TEZpMkxuMitCeXViaDA2UkprWkdRd2F0UW9LQ29xb2wyN2RqaHo1b3hFUWZCSmt5YnhmUjQxUncvbzZPaGc1TWlSdUhQbkRuNzg4Y2NHSjZwZHVuUUpseTVkcXZkK3RjK1o2OWV2NDYrLy9vS1RreFBrNU9SUVVGQ0F0TFEwVkZWVkNUMi95c3JLUkY2SDd0eTVnNHlNREpIWDhlWExsMlBwMHFYWXRXc1h2THk4SlBwZWFtdHJ3OGZIUjJnUXZIMzc5dGkvZjMrTHh6amErdmxHU0V1aUlEaHBVMWdzRnN6TnpmSFhYMzhoT1RtNVdTWndJSVFRMGpiZHZYc1hibTV1NEhLNWNIQndFQmlhQ2xUZkRHM2N1QkhEaGcyRHA2Y25EaDA2aFB2MzcyUE5talV3TkRUazI1WjNVeVNxdk1tWEwxK1FrWkVoZEIyTHhSSTdpVjliMXRUdlkwMERCdzRFOEwrTXFwNDllekpCbjdDd01EeDgrTERPOW5YcDBnVTlldlRBakJrellHbHBDVjlmWDl5NGNRT3ZYNytHdnI0K0RBME5ZV2xwaWJGang0TEZZaUVoSVFFS0NncGlqOTJsU3hkMDZkS2x6dWQyZFhXRmpZMk55SklTcTFldlJvY09IWmhKT2V0ajllclY2Tk9uRDZaUG44NHNLeTB0aGJ5OFBENTkraVQyNXErKzJWUS8vL3d6ckt5c2tKcWFDazFOVGFZRWh6RHA2ZWx3Y25MaXUra3VLU2xCNzk2OWtabVppUzlmdnVENjlldm8yN2N2UG4zNnhMY3Y3N1B0MDZjUHBLV2w4ZURCQStqcjYrUHQyN2Q4UVpLY25CeWNQSGtTY25KeTBOZlhSMHBLQ3Z6OS9jRmlzZkR5NVVzQTFaOVJ6UnRpWVdWRGFoczZkQ2pzN096NGx0V2V4SExnd0lHd3RiWEZsU3RYY09uU0pVeWNPSkVKdlBPZUx6bzZHdEhSMFhCeWNtSW1FNXN6Wnc1Kyt1a25KbUQ2eXkrL2lHeEhiVEV4TVhqNThpVkdqaHdwa0huWXZuMTdKcGhaVTBoSUNOTFMwZ0JVajBKcEM4R0EyTmhZT0RrNVFVVkZCYTZ1cmhMVjM1Y0VyL3pPd29VTG1TQnFWbGFXMEdCdXpWcnpOWW1hUkxPZ29BQVBIanpBb0VHRFVGNWVMblM3TGwyNm9MQ3dFQ29xS3VCeXVkaTVjeWVpbzZOaFlHREF0NzJ3SVB2bzBhTXhidHc0ckZxMVN1eHI1SjNiTlRXMEhNcmJ0Mi9CWnJPWmMvVDU4K2VRa3BKaXZrZVNkTFRVbkxEdnlwVXJLQ3NyNDd2Mmk3ckdYTHQyRGQ3ZTNtalhyaDArZi82TUkwZU93TmJXRnUvZXZSTTY2Z1dvT3pNWHFKNXdOakl5VXVSNkRvZUQxTlJVZ2QrYm9xSWlTRWxKMVRsQ1FKemFvNEo0Z2VuYXRjbkZUUUxiVk5jZUt5c3IrUGo0U0ZUYVN4UkpKbSsrZi84K2twS1NNR2JNR0thRDdidnZ2b09mbng4ZVBueUlvVU9IMXZrODR0bzRaY29VQkFjSDQ4eVpNdzM2ZlFTcU82eHJqelRKenM3R2loVXJKRDdHblR0MzRPWGxoUzVkdXFDeXNyTE9UcmFBZ0FDRWhJVEF6YzFONEhleXRMUVV2cjYrTURFeFlmNjJxYTFUcDA2WU5tMGF6cHc1QXk4dkw2eGV2VnBnRzBsTHBFbXlYWE5sU2JmMTg0MlFsa1JCY05MbWRPellFZXJxNm9pS2lvS0JnUUhWaXlLRWtIODRMcGVMNDhlUEl6QXdFSXFLaXRpMGFWT2RtVXVEQncrR3ViazVQRHc4OE9USkV5eGF0QWl6WnMzQ3RHblRtRUFDTDdoVk93dWE1OUdqUjNqMDZKSFFkZkx5OHN5RWZWK0w1bm9mYTZxcXFoTDV1OXl4WTBlVWxaVWhPenRiYkhrSURRME5MRnk0a0huTXE0bjU2ZE1udkhuekJ1bnA2ZUJ5dVZpNWNpWEdqeDh2VUxJR3FCNVdYVHZiVTFJcEtTbE14ak1QcnhiMW16ZHZHbHhtNU0yYk53TERxZlB5OHFDdXJnNWpZMk5jdm54Wm9EUVBiMkxNMmhPUGJ0aXdRZVQ3ZlBUb1VhaXFxbUxidG0xSVNFakF6cDA3eFU1YWFtUmtCRDgvUDc0QVFHaG9LTnpjM1BpMkV6YUpMTytHWEVWRkJmMzY5Y1B0MjdjaEx5K1B5c3BLdm9sSWRYUjBzSGJ0V2d3Wk1nUTNiOTdFb1VPSG1POVBWbFlXVkZWVlVWVlZ4VmRUdnJpNEdBQi9uWGtXaThYWFRrMU5UWUdhcXNMODlOTlBDQXNMdyszYnQyRnJhOHVVRytHOUx3RUJBUmd3WUFCZmh4anZzNUNUazRPZW5oNSsvZlZYYUd0cmc4dmxZdDY4ZVZpOGVERnovcVNucDJQLy92M004U3dzTExCbnp4NmhrMGhhVzF2RDJ0b2FjK2JNZ2EydExSTWc4UFgxQllmRFliSnVXMXRjWEJ3MmJ0d0llWGw1N05telIyekpvZnJpMVpvRy9sZjZKU2dvcUY2MVpPdnFHQkozL1FhcUEyN1RwazNEL2Z2M0VSb2Fpa21USmtGV1ZoYisvdjRTdDBHY3dzSkN2a2xjOWZUME1HYk1HTDVnWTBCQUFJS0RnL2xHT3p4OCtGRGcrak51M0RnOGZQZ1F5NVl0dzVZdFczRDc5bTMwN05rVEtpb3F6RFlUSjA0VVdhKzlab2RLYW1vcXpwdzVBd3NMQytiYTJhdFhMOHljT1pNNXQzamZROTdrbFFZR0J0aTdkeTlPbmp6SlpPdXlXQ3lSbllXaTZuM1h4RHNQUkltUGo4ZXlaY3NFeW11a3A2ZERVMU96VWVkSTdXemplL2Z1WWVmT25UaDM3aHpmdFZKY09ZZW11dllBNG9QTFRhR2twQVJIang2RnRMUTAzeVNUMzMvL1BTNWV2QWh2YjIvMDd0MmJLV1BSRUx3NVZwS1NrbEJaV2RtZ3pHRmxaV1dCMzhpNlJtL1ZkUDM2ZFhoNWVhRnIxNjdZdFd1WDJFbVV1Vnd1Zkh4OGNQYnNXZWpyNjRQRDRRaHNjK0xFQ1dSbFpjSGUzbDdzOTIzV3JGbDQ4K1lOYnQyNmhRNGRPbURXckZrQzY4VjUvUGd4RWhJUzZ0eXVPYlgxODQyUWxrUkJjTkxtOExMQlEwTkRrWmlZQ0ZOVDA5WnVFaUdFa0dhU2taRUJWMWRYUkVaR29rT0hEdGkrZmJ2RTEzMDFOVFZzM2JvVjE2NWR3K0hEaDVHYW1zcjNoL3l6Wjg4QWdLOU9hazI5ZXZVU09ieTR1VzlhbTFwenZvODg0ZUhoU0V0TEV6cTVIVkI5a3d3QUh6OStyTE5HTWdCRVJFU2dzTEFRaG9hR0dEaHdJSk5WV1ZwYWlzVEVSTEhCNlBEd2NCdzZkRWlDVnlmbzlldlhBclhPSloyUXNiNVNVMU9obzZPREwxKytZTjY4ZWVqZXZUc1dMRmdnOE5wMjdkb0ZKeWNuU0VsSjRjT0hEL2p5NVF0Y1hWMnhaODhlZ1F3dFRVMU5PRHM3TStVYWZ2MzFWNG5hc25mdlhpYXpkTXlZTVJnelpneWVQWHNHQndjSE9EazU4UVh2WEYxZGtacWF5cmYveElrVDhmVHBVL2o3KzhQWTJKZ3YyMWxSVVZIa2U1aVFrQUE5UFQwRUJ3Y0xMVDlSczg2OGxKUVVidCsrTGRIcnFZazNjWm1Pamc2a3BLU1lJZDY4TE1GT25Ub0pMVVZRWGw0T0l5TWp2cmtBaW9xS3dPVnlvYSt2ejN5UDI3ZHZ6MnpEcTR0dVlXR0JlL2Z1aVd4VFdsb2EzcjU5SzdKT3RyYTJObE1EdXFVbEpDUmd3NFlOa0pXVmhidTdlNlBxeTB0cTZ0U3BRbXRiaDRXRkNVejh5ck53NFVLK2toNFJFUkZZdTNZdEhCd2NtQUJ0WEZ5Y1FHMzZtaG1YUTRjT1JXcHFLbWJNbUFGZlg5L0d2NUQvTHpNems2OVQ1ZVRKay9qenp6K1JtNXZMbkJ1OG9LT0JnUUhLMUZUNXNnQUFJQUJKUkVGVXk4c1JGQlNFcVZPbkNwUlBNalkyaHBlWEY5YXZYNDgxYTlhZ3FxcEtvSVkrcnpPdEx0cmEyakExTmNXQ0JRdVlUc3N0VzdhZ3NMQVFIVHAwUUc1dUx0YXNXWVBaczJkajRjS0ZVRkpTd3VUSms2R2lvZ0o3ZTN2bzZ1cml3WU1IR0R0MnJNanlLZldkSEZoWWRtdDBkRFM0WEM0NmR1eUloSVFFcHRNdktpcUtxWDNQWXJFYWxBeFZPK0RKeTBDdHFxcmlXeWNzTUZwZmRWMTdXc0tCQXdlUWxaV0Z5Wk1uODlWOVYxSlN3dHk1Yy9IYmI3L0IxZFVWMjdkdmIxU3djOE9HRFZCVFUydndNWXFLaXBDVmxjVzNUTlJrMnpWeHVWejQrZm5oOU9uVHNMUzB4UGJ0MjhWT0VKcVRrNE85ZS9maStmUG5NRE16dzQ0ZE93U3V3K0hoNFFnS0NzS2dRWVBxVEJhUWxwYUdzN016bGk1ZENqOC9QMVJXVm1MZXZIbk0rdG16WjR2ZFB5MHREUWtKQ1hWdTE1eitLZWNiSVUyQmd1Q2tUZExUMDRPR2hnYWlvcUpnYUdqWXFEcFZoQkJDMnE2Q2dnSzhlL2NPUTRZTXdjcVZLL2t5M3lSbFkyT0RuajE3OG1VWUZSVVY0Y21USndDQTI3ZHZDNjNacktXbEpYSUliSDJVbEpRZ0p5ZW4yUUpKSlNVbGtKS1NFaGg2WDFOenZZODhFUkVSMkxadG05aWFwS2FtcHBDUmtVRmtaQ1Q2OSs4UG9IckNQQXNMQzZGQmsvUG56K1A1OCtmTURaT0doZ1k2ZHV3SUl5TWpHQnNibzdTMEZFWkdSa0pMZlh6Ly9mZDhiWG4vL2oyT0hUdUdGU3RXaUsxWE9ucjBhTmpZMk1EZTNsNzBHOUZFcXFxcThQSGpSOWpZMkVCQlFRSDc5dTJEcDZjbkZpOWVqT1BIajBOYld4c0ZCUVVBcWdONTI3WnRnNEtDQWtKQ1FtQmxaWVhwMDZjTEJNQmpZbUxnNnVxS2lvb0s2T25wUVY5Zkg2dFhyeFlhYVAzOCtUTzh2YjN4Nk5FalRKczJUYUF6cUx5OEhKNmVubEJXVnViTDdIejI3Qm51M3IyTG5UdDM4bTNmcDA4ZmFHdHJJeU1qUTJpZFlGSGV2SG5EWlBzREVKa05mT1BHalFhVmt1Q3BXVUtQVjhPYkY0aWFPbldxME9IZW9qSnJBV0RUcGsxQ2w1OCtmWnFwUTEzN1BhcE5XSFk5ei9EaHcrc1ZCTS9LeWtKdWJpNE1EQXdhTlhROU9Ua1o2OWF0ZzZ5c0xOemMzTVNlTDVKY2V5UWxxbDYydnI0KzdPenM2dXg0TEM4dmg3ZTNOeXdzTEpnQWVFSkNBcFl1WFlvRkN4YUluTFMzZG5ac1UrQ1ZZYW5aOGNNYkxhQ3VyZzVmWDErQmU1Zm56NS9qMkxGamlJbUpnWk9UazhEcjdkQ2hBM2J1M01tVUlCRlZKcVl1YkRZYmJtNXV1SEhqQnJaczJZTERody9qd1lNSE9IVG9FRk9MWGwxZG5lbDRtejkvUHJoY0x0NitmUXNMQ3d2MDd0MGJMQlpMN0RrdTZXU2x2RXh6WVNJaUlxQ2twSVJ1M2JxaFI0OGUrUGJiYnhFWEY0ZkV4RVRJeU1nZ056Y1gzMzc3cmRoelZKU2FwWnBxRXRXQjIxamlyajNON1k4Ly9zQ2RPM2VncjY4dmRQSmhXMXRiM0x0M0QyRmhZZkQyOXNheVpjc2EvRnlOTFpmVTBISkJGeTlleE9uVHAvSE5OOTlnNDhhTklrYytWVlJVNE1xVksvRHg4VUZ4Y1RIR2pSdUhaY3VXQ1d5ZmtaR0JYYnQyUVVWRlJlSk9aRFUxTmV6WnN3Y3JWNjZFdjc4L2swSGVrcDBkamZGUE90OElhU3lLTEpJMnEyZlBucmgzN3g1aVkyTWxHbzVHQ0NIazYyTm1ab2JEaHcrTHJVTXRpZHJCbFFzWExxQ3NyQXdtSmlidzgvT0RrWkdSME5yWVRXSEZpaFZJU2tyaXkwNnN5NEVEQjVqLzgrb24xbHdHVkUvSUJBQ0xGaTJDb3FJaURoOCtMUEo0emZVKzhvWXFiOW15QlYyNmRCR284UWhVQitDVGtwS2dyYTJOLy96blB3Z0xDMk9Hdkw1Ky9ScFZWVlZDZytBdUxpNm9yS3hFZW5vNlVsSlNrSnljaklTRUJFUkdSdUxtelp2Z2NEajQ1cHR2bUFuSHhOSFEwRUJKU1FtV0xGbUNYMy85RlNOSGptekl5MjlTVVZGUitQTGxDOHpOelFGVWQvQnYzNzRkbHk5Znh2bno1L0gwNlZPbUpyMjd1enRXcjE2TnJLd3NyRm16UmlDcnVyQ3dFR2ZPbkVGUVVCRE16YzNoNk9nSU5wc05kM2QzekpzM0QxT21UTUdFQ1JPZ3JLeU12THc4WEx4NEVaY3VYWUtXbGhiMjd0MHJkRFNFckt3c3RtM2JCbjkvZjZ4ZHV4Wm1abVlZTldvVS9Qejg4Ti8vL2hkOSsvYmwyLzdNbVROTWU4K2RPNGR2dnZtbXpxQkllbm82NHVMaU1IbnlaS2I4aWFnaCtVMFpUQ2dxS2dJQUpuZ3JLbWg4K3ZScHZzZGZ2bnpCMXExYm9hU2toUGo0ZU5qYTJncDAvTlFjNVNDdWZ1dm8wYU14ZmZwMHZvekJ4dkQwOU1UTGx5OXgvdno1UmgxbjdkcTF5TXZMUS8vKy9VVjJTTlRuMmlOS2VYazVDZ29LNnB3QWxNVmkxUmtBcjZpb3dLNWR1NUNjbkl3OWUvWWdNek1UWldWbHFLeXNoSldWRlk0ZE80WjI3ZG8xMjRpTzJpSWlJbEJaV2NtYzIxVlZWZGk5ZXpmS3k4dXhkdTFhb2NrNzF0YldtRFZyRms2ZE9nVjNkM2VzVzdlT0w2T1d5K1hpeElrVFlMRllNRFkyeHJGangxQlNVdEtnNzQrY25Cd3VYYnFFamgwN0NzeUp3V2F6NGV6c2pJVUxGK0xreVpQbzM3OC84dkx5c0dyVkt0amIyNFBOWnVQbzBhTm8zNzY5eU91b3BCMitvc3FtVkZWVjRmWHIxN0N5c21JeVR6a2NEbjc3N1Rjb0t5dWp0TFFVaXhZdGdxT2pJM1B0R2pWcWxFQTk2Wm80SEE3MDlQUUVKdWtEUkUvVVYzTmZvR2xHZ05XKzlqU25hOWV1NGZmZmY0ZUNnZ0syYk5raTlCcktZckhnNE9DQUpVdVc0UExseXlncksyTSs1NXIrK09NUGlXcTlONGFkblozSXhJUGFrMVRYTkdIQ0JNakt5c0xHeGtab0ZycW1waWFXTDErT2MrZk9JU01qQTNwNmVuQnljaEk2K3Fld3NCQU9EZzRvS0NpQWk0dUx5SkU2d3VqcDZjSER3d1ByMXExRGNIQXdzck96c1dmUEhvbjNieTMvNVBPTmtJYWdJRGhwczlxM2J3OERBd084ZS9jT0ppWW1ZdXQrRVVJSStYbzFObkJiVzFKU0VnSURBMkZzYkl4OSsvWmgxYXBWMkxadEd5Wk5tb1FmZi95eFFWblM0dkF5bWVzejZZK3c3TGpheTNpQktBME5EWWwrQTV2NmZRVEFUR1JuWm1ZR0p5Y254TVRFSURVMUZhOWV2UUlBMk52Ym83Q3dFQUN3YmRzMkRCMDZGRjVlWG5qMzdoMjZkdTJLbkp3Y3NiV0cyV3cyREF3TVlHQmdnTUdEQnpQTHk4dkxFUjhmTC9GbjFiNTllM2g0ZUdEUG5qMXdjM09EaVlrSk04U1hoemRNdmFXRWhJUkFWbFlXcHFhbXVIRGhBc0xEdy9IbXpSdXdXQ3owNmRNSHMyZlBSbloyTms2Y09BRWRIUjE0ZTN0ang0NGQ4UER3UUdSa0pLWk9uY3E4ZDk3ZTNuank1QWwrL3ZsbmZQLzk5OHlON0xadDIvRDQ4V1A0K1BnZ0lDQUEzYnQzUjFSVUZOVFYxYkZ3NFVLTUd6ZE83STFtNTg2ZHNYbnpac1RHeG1MVHBrMU1MZThlUFhydzFYOFBDQWlBcjY4dnpNek1NR2JNR0hoN2UyUDE2dFhZdFd1WDJBbGtMMTY4Q0RhYmpmNzkrNHN0SFNKS2ZldEk4OFRGeFFGQW5RRllYa1kzQUx4NDhRSUhEeDRFbTgzR3pwMDdFUk1UZ3gwN2RpQS9QeDhMRnk2c1Y3Q2txWEc1WEVSSFI2Tm56NTZOcXVzTC9LLzhBSzljbEREMXZmWUExUm5tc2JHeEFBQm5aMmVrcDZkajlPalJqY284NWNuT3prWm9hQ2k0WEM3V3JGa0RvUHJhb2Fpb0NBVUZCZWpwNldIZnZuM1ExOWVYT0x0ZTNQY3hQVDFkNkhvcEtTa01HellNTjI3Y0FKdk5ac29vK1ByNklpb3FDck5uejBiUG5qMUZIcGQzenQrOGVSTWFHaHBNTFc4dWw0c0RCdzdnM3IxN1dMSmtDY2FPSFF0SFIwZWNQWHNXdzRZTkExQWRPT0xWbTY3THJWdTNrSjZlemt5b3lRc2M4am8xMWRUVXNIZnZYblRvMEFHeXNyTDQ4T0VEZ09yclFiZHUzZkQwNlZONGVucWlXN2R1SWt1aU5FWlVWQlNLaW9yUXUzZHZwbDF1Ym02SWpvN0cyclZyTVhqd1lHemZ2aDFyMTY3Rnp6Ly9MRER4WG0xZnZueUJyYTF0bmM5YlYyWnF6VTZ0NXI3Mk5BYUh3NEdQanc5VGMzbnIxcTE4MmVpMWFXbHBZY2VPSFZpL2ZqMXUzYnFGK1BoNHJGdTNqcSs4anBXVkZRWU5Hc1E4bHFUY1dGRlJrY1NsVVdiTm1vV0JBd2RLTklGMTdUcmhiRFpiNExNckxTMUZlSGc0UWtORDhmRGhRNVNWbFVGSFJ3Y3JWNjdFbURGalJJNGk1NDJvV2JSb0VmcjE2eWQwbTcvLy9sdG84QmFvbnZ2a3dJRUQyTE5uVDcwbVUyNU5YOFA1UmtoTG9pQTRhZE1zTFMyUmxwYUdOMi9lOFAwd0UwSUlJY0xrNWVYQjJka1psWldWV0xGaUJaU1VsT0R1N2c1WFYxZWNQMzhlbHk1ZFlqSmQ0dVBqY2ViTUdTWkl5T1Z5d2VGd3dPRndVRkZSZ2ZMeWNzeWFOYXZPUU96Ky9mdVJsWlVsVWIxV252cjg4ZS9wNlNueHRrMnBzcklTNzk2OWc1bVpHWGJ0Mm9XY25CeHMyTEFCUUhXdFVYTnpjNlowaWFHaElSTjg4dlB6ZzdlM041WXVYWXF5c2pLQjRIeDk2OGxLU2xaV0ZnNE9Ea2hNVElTSmlRbHljbkxnNCtNRFJVVkZTRXRMTXdHNnVyS1hVMUpTeExaUmt2Ym41T1FnT0RnWTF0YldZTEZZQ0F3TXhNQ0JBK0hvNkFoVFUxT29xNnVEeldiRDI5dWJDU0tvcTZ2RHpjME5WNjllaFkrUEQyN2R1Z1ZMUzB2TW16Y1B2Lzc2SzE4Z3RxU2tCSEZ4Y1lpTmpjWGJ0MitSazVNRExwZUwwdEpTY0xsYzVPVGs0TWFORzRpUGo0ZUppUWs2ZHV3SVhWMWRhR2hvOEdVb1ptUmtJRGc0R0ZldlhzV1hMMTh3YWRJa3hNWEZZZS9ldlFnTkRZV1RreFAyNzkrUDI3ZHZ3OWpZR0M0dUxtalhyaDJLaTR2aDYrdUxKVXVXWU9YS2xSZzhlREF6VVdCaVlpTFliRFkrZnZ5SWE5ZXVZZGl3WVh5QlZISHZYKzE2cE9ibTVnS1pnN1dIMDU4L2Z4NVpXVm5RMWRXRmlvb0tzckt5RUJnWUNEYWJ6VmVHcGJiUzBsSzhmLzhlTDErK3hNT0hENUdhbW9xeFk4Y3kyYzhEQmd6QW9VT0g0Tzd1amhrelptRHc0TUhvM2JzM2hnd1pndkR3OERxK0FkV1NrcExxRFA0UEhqeTR6aXo0cEtRa0ZCVVZpWjFvVUZKTmVlMnByS3pFeXBVckFWU1BGbUd4V0RBeU1rTFhybDB4Y2VKRXZvQndURXdNcmwyN0p2WjQvZnIxNCt1WTROSFYxWVczdHpka1pHU2dxcW9LSlNVbHZ2ZU15K1VpT0RnWXBxYW16R2lGdXJJTXhaV3lpWWlJUUVSRWhNQnlLU2twR0JnWTRNbVRKeGcrZkRqVTFOUnc3OTQ5bkQxN0Z0YlcxcGc4ZVRJeU1qS1lhOHo3OSs4RmFoZXZXTEVDeWNuSk9IZnVISFIxZFRGeTVFaTR1Ym5oOGVQSG1ESmxDdXpzN0FCVXp4UHcrdlZyWm02SFU2ZE80ZFNwVTJKZkUxQWRtRHgyN0Jnc0xDeVlJRDJ2cEJUdk9zUzc1aFFXRmlJdkx3Kyt2cjVvMzc0OUU2QmNzV0lGRml4WWdLdFhyd29OOURYMkdzNHJWZGFyVnkvazV1YkMxZFVWTDErK3hLUkprNWhzL3AwN2Q4TFQweE9IRHgvR3AwK2ZNR25TSkJRVUZFQldWcGFaRUZWZVhwNEptSW9xdXdKVVQ2THE1dWFHQ3hjdWlBeHVBdFhCUGQ2b2tlYTg5alJHWW1JaVBEdzhFQk1UQTJWbFpUZzdPOFBLeXFyTy9icDI3WW85ZS9aZzgrYk5pSXVMdzhLRkM3Rml4UXJZMk5nQXFPNEFxVG5xNWN5Wk13TFo3THpmSzNsNWVSUVdGdUxldlh0aXl5blZKS29lTnBmTFJXRmhJUlFVRk1CbXM1R2JtNHZ3OEhDKzBUdWxwYVZJVFUxRmNuSXkzcjkvajVpWUdMeC8veDRWRlJXUWs1UERnQUVEbU5GTGRRWGxUVTFOY2ZUb1ViNU96Y0RBUUx4Ly94NEtDZ3JJek16RXExZXYrT2E4cUUxRFF3T3VycTRTdmU2R2tPVDhxdXZ2Rko3ZzRPQ3Y0bndqcENWUkVKeTBhWXFLaXVqU3BRdGlZbUtRbFpVbHRFNHBJWVFRd25QcjFpMmtwcVppNXN5WlRMQmJSVVVGTGk0dWlJaUlRSEJ3TUdKaVlpQXZMNCtQSHo4aVBqNWU1TEVNREF5d1pNbVNPcDlUU1VucEh6bGFpWmNScTZ5c3pHUmN1cmk0d01URVJPenY4Wm8xYTdCNTgyYW1GbWZ0VWh3TnJjZjk0c1VMa2ZXVmVWZ3NGcE1CcnFhbWhqdDM3akEzYmRMUzByQ3lzaEpiNjVaWGo3Y2hhazY2Rng4Zmo0cUtDa3laTWdVNk9qb0lEQXhrYnM1LytlVVhmUHo0a2RtMlpnQ0R4V0xCMXRZV3c0Y1BSMUJRRUdKaVl0QzVjMmZJeWNuaDBhTkhlUExrQ1Q1Ky9JajA5SFJ3dVZ4b2FXbWhUNTgrV0wxNk5mcjI3UXRGUlVVVUZoYmk2ZE9uQ0E4UFIxaFltRURnMGQzZEhmbjUrVGg5K2pRU0VoTEFack14ZlBod3pKZ3hnd2xvUEhyMENGSlNVbGk4ZURHU2s1UFJzMmRQT0RzN014MUNNMmJNZ0lxS0NnNGVQQWczTnpmNCtQaGc1c3lacUtpb0FBRDA3dDBiOSs3ZEE1ZkxGYWpITDZxZWNFaElDQUlDQXZpV0NTdkJVenNRVlZaV0pwQ3hLU2NuaDJYTGxnbXRKOC96N3QwN3JGbXpCbHBhV2hnMmJCaHNiR3dFUmkzbzYrdkQwOU1UNGVIaHVIcjFLbjcvL1hkODg4MDNkZFlDNXhGWEU1ekgzOSsvenI5dkl5TWp3V0t4K0VaTHRBVnNOaHM5ZXZSQTc5NjlZV0ZoZ2YvSDNwM0hSVlh1ZndEL0REdkR2aSt5Q0NpNG9PSUdLcWE0NTVJcDJUVTFyMmFsYldvdWxHWXUzY3cwVTNOTDA2N0t6ZldxYVZxcEVKb2lJaWFDc1NxS0lJc0lDQ0tid01ENS9lR1BjeDBaWUVCZ0FEL3YxOHRYY001em52TWRZTkErODh6MzZkU3BVNVhRdDNMMWNuQndzQmltVkdmRmloVUtRM0FBVlRhL2ZKcEVJa0Z1YnE2NDhyRHkzUXcxK2UyMzMybzhYOTE5dG03ZENqVTFOVXlkT2hVeW1Rejc5KytIbTVzYkZpMWFoS0tpb2lyOXg1OXRLYUNob1lGbHk1Wmgzcng1c0xTMFJHcHFLa0pEUXpGMTZsUzVvRkJiVzF2Y1d3RUFKa3lZZ0hIanhpbXM2K2w3NnV2clkrN2N1WEl2UHZidDJ4ZmR1blhEZ1FNSHFqekhnQ2Z0SlB6OC9NUVhvVXhOVGJGaHc0WnFWeGMvYjAvd3VMZzRtSnVidzlEUUVETm16RUJCUVFIZWVlY2R1Yjd1NnVycVdMQmdBY3pNek5DcFV5ZEVSa2JLdlNqVG8wY1BHQmdZNFBMbHkxaTZkS2xTOWRTMndoWDQzNHRFamZtNzUza1VGUlhoMXExYmNIVjF4V2VmZlZiak82MmU1ZXJxaXUrLy94N3IxcTFEWm1ZbUJnMGFCT0RKOS9QWmxldEhqeDZ0Y24xaVlpS2lvcUxFZDczWjJOaGd6cHc1ei9Gb25xeEtuang1Y3BWM2FqMjkwbmp4NHNXSWpvNEc4T1RGN25idDJ1SFZWMTlGOSs3ZDRlSGhVVzJQOE9vOCs2NGVtVXlHQ3hjdUFIanlRbGZuenAzRkYvZFVvZktGc0liU0VwNXZSRTFKSXRUbHZidEVLaUNUeVhENjlHbG9hMnRqNk5DaHo3V3JOUkVSdFR3elpzeEFTa3FLVXY5WWxzbGtPSHIwS1A3eGozOG85ZmRGNWU3MWdpREl0VFdwN0ZQYm1qWm1yc3ZYOFhuRnhNVGcvUG56OFBMeUV2dHkzcmx6QndrSkNmWHUyMXZmNndWQkVGdDdOT1cvSVNJaUl0QzllL2NxeDhQQ3dzUVEyOGpJQ1AzNjlWT3FmK3pObXpleFpjc1d1THE2b21QSGpuQjNkNjgyTUh4YVRrNE9idDY4aWVUa1pGUlVWR0RTcEVuSXpzN0crdlhyNGVucGlVR0RCbFhidS9mdzRjUEl6OC9IUC8vNVQ0WFBoYmk0T09UazVNRGIyeHRIamh6Qnc0Y1BZV1JraEpkZmZobGFXbG80ZS9Zc1JvNGNDZURKQnBsLy9QRUg1cytmci9CZWtaR1IrUFBQUDhXTnl2NzY2eTlZVzF0WDZUK2NucDRPUFQwOXNlYWlvaUs1SHRHVkxYYWVEV01ycGFTa2lHMCtNak16YTJ6bjhxeksrWnZhbWpWcmtKcWFXbVhmZ05aczkrN2Q4UFQwRlB0dTErYmV2WHNJRHc5SFJVVUZYRnhjRkY0WEZSV0ZtSmdZaFhzYktDc3ZMdzluejU0Vmc2cUNnZ0lJZ2lDK1FPVHY3NC9TMGxJSWdnQnJhMnVNR0RGQzRVci9wMytXN3Q2OVcyTTdxL1hyMThQYjIxdGMyZjJzalJzM29tL2Z2bktodVNJNU9Ubml4bzJWdExTMFlHWm1wdFR2eHFpb0tNVEh4K1AxMTErdmRTenc1TVdiNk9qb0tsL3Y4dkp5M0xwMUMyNXViamh4NGdUYzNOeHFYVG1kbTV1TG1KZ1l5R1F5Nk92cnc4UERvOUdlaTQzMXU2YzZ3NFlOZzcyOXZkSXZMaVFrSk1ERnhhWEtPMmZxb3Fpb3FNNTFWcXI4dDFKMVB6TjM3OTVGU2txSzB1OWMrZTIzMzVDYm13dEJFS0N1cmc0WEZ4ZDRlbnFLOHlja0pDQTdPeHQyZG5hd3NiRnBsTzk3NWI4QkpSSkpnLzg3WWVmT25RZ05EVlg2Kzl2UW12dnpqYWdoU1pSNEFqTUVweFloT1RrWlY2NWNRYTlldmFyMCtDUWlJaUlpSWlJaUlxSVhrekloZVAxZlBpUnFRZzRPRGpBMU5VVlVWSlQ0VmxzaUlpSWlJaUlpSWlLaTJqQUVweFpCSXBIQXc4TURKU1VsaUl1TFUzVTVSRVJFUkVSRVJFUkUxRUl3QktjV3c4ek1ESTZPanJoNTh5Ynk4dkpVWFE0UkVSRVJFUkVSRVJHMUFBekJxVVhwMXEwYk5EVTFjZlhxVmJDZFBSRVJFUkVSRVJFUkVkV0dJVGkxS05yYTJ2RHc4RUJPVGc1dTNicWw2bktJaUlpSWlJaUlpSWlvbVdNSVRpMk9vNk1qckt5c0VCMGRqYUtpSWxXWFEwUkVSRVJFUkVSRVJNMFlRM0Jxa1hyMjdBbEJFSER0MmpWVmwwSkVSRVJFUkVSRVJFVE5HRU53YXBIMDlQVGc3dTZPZS9mdUlTVWxSZFhsRUJFUkVSRVJFUkVSVVRQRkVKeGFyUGJ0MjhQRXhBUVJFUkVvTFMxVmRUbEVSRVJFUkVSRVJFVFVEREVFcHhaTElwR2dWNjllS0MwdHhmWHIxMVZkRGhFUkVSRVJFUkVSRVRWRERNR3BSVE0yTm9hYm14dVNrcEp3Ly81OVZaZERSRVJFUkVSRVJFUkV6UXhEY0dyeE9uWHFCQU1EQS96MTExOXNpMEpFUkVSRVJFUkVSRVJ5R0lKVGk2ZXVyZzR2THkrVWxKVGc2dFdycWk2SGlJaUlpSWlJaUlpSW1oR0c0TlFxbUppWXdOM2RIV2xwYWJoejU0NnF5eUVpSWlJaUlpSWlJcUptZ2lFNHRScXVycTZ3dExSRVJFUUU4dlB6VlYwT0VSRVJFUkVSRVJFUk5RTU13YW5Wa0VnazhQVDBoTHE2T3NMQ3dsQlJVYUhxa29pSWlJaUlpSWlJaUVqRkdJSlRxNktycTR0ZXZYb2hOemNYMGRIUnFpNkhpSWlJaUlpSWlJaUlWSXdoT0xVNmJkcTBnYk96TTI3Y3VJSE16RXhWbDBORVJFUkVSRVJFUkVRcXhCQ2NXcVZ1M2JyQndNQUFWNjVjUVdscHFhckxJU0lpSWlJaUlpSWlJaFZoQ0U2dGtvYUdCdnIwNllPU2toTDg5ZGRmRUFSQjFTVVJFUkVSRVJFUkVSR1JDakFFcDFiTDJOZ1lYYnQyUlhwNk91TGo0MVZkRGhFUkVSRVJFUkVSRWFrQVEzQnExZHEzYnc4SEJ3ZEVSMGZqM3IxN3FpNkhpSWlJaUlpSWlJaUltaGhEY0dyMWV2WHFCV05qWTRTRmhTRS9QMS9WNVJBUkVSRVJFUkVSRVZFVFlnaE9yWjY2dWpxOHZiMGhrVWh3NmRJbGxKV1ZxYm9rSWlJaUlpSWlJaUlpYWlJTXdlbUZJSlZLMGJkdlgrVG41M09qVENJaUlpSWlJaUlpb2hjSVEzQjZZVmhhV3FKcjE2NUlTMHREWEZ5Y3Fzc2hJaUlpSWlJaUlpS2lKc0FRbkY0b3JxNnVjSEJ3UUV4TUREZktKQ0lpSWlJaUlpSWllZ0V3QktjWERqZktKQ0lpSWlJaUlpSWllbkV3QktjWHp0TWJaVjY4ZUJFbEpTV3FMb21JaUlpSWlJaUlpSWdhQ1VOd2VpRkpwVko0ZTN1anVMZ1lGeTllaEV3bVUzVkpSRVJFUkVSRVJFUkUxQWdZZ3RNTHk5emNISDM2OUVGdWJpNUNRME5SVVZHaDZwS0lpSWlJaUlpSWlJaW9nVEVFcHhlYXJhMHRldlRvZ1l5TURGeTllbFhWNVJBUkVSRVJFUkVSRVZFRDAxQjFBVVNxNXV6c2pNZVBIeU1tSmdhNnVycm8wcVdMcWtzaUlpSWlJaUlpSWlLaUJzSVFuQWhBcDA2ZFVGeGNqUGo0ZU9qbzZLQjkrL2FxTG9tSWlJaUlpSWlJaUlnYUFFTndvdi9YbzBjUFBINzhHSkdSa2REUjBZRzl2YjJxU3lJaUlpSWlJaUlpSXFMbnhKN2dSUDlQSXBHZ1Q1OCtNRE16dzVVclY1Q1ptYW5xa29pSWlJaUlpSWlJaU9nNU1RUW5lb3E2dWpyNjkrOFBmWDE5aElTRUlDY25SOVVsRVJFUkVSRVJFUkVSMFhOZ0NFNzBEQzB0TGJ6MDBrdlEwdExDaFFzWDhPREJBMVdYUkVSRVJFUkVSRVJFUlBYRUVKeElBYWxVaWtHREJvbEJlSFoydHFwTElpSWlJaUlpSWlJaW9ucGdDRTVVRGFsVUNoOGZIK2pvNkNBNE9CaFpXVm1xTG9tSWlJaUlpSWlJaUlqcWlDRTRVUTBxZzNCZFhWMEVCd2R6czB3aUlpSWlJaUlpSXFJV2hpRTRVUzEwZFhYaDQrTURxVlNLaXhjdjR2NzkrNm91aVlpSWlJaUlpSWlJaUpURUVKeElDVG82T3ZEeDhZR2VuaDR1WHJ5SWpJd01WWmRFUkVSRVJFUkVSRVJFU3BBSWdpQ291Z2lpbHFLa3BBVG56NTlIZm40Kyt2WHJCeHNiRzFXWFJFUkVSRVJFUkVSRTlNS1NTQ1NTV3Njd0JDZXFtNUtTRWx5NGNBR1BIajJDbDVjWDdPenNWRjBTRVJFUkVSRVJFUkhSQzRraE9GRWpLUzB0UlhCd01ISnljdEN0V3plNHVycXF1aVFpSWlJaUlpSWlJcUlYRGtOd29rWWtrOGtRRmhhRzlQUjB0R3ZYRGg0ZUhsRGlPVWRFUkVSRVJFUkVSRVFOaENFNFVTTVRCQUhYcjE5SFFrSUNiR3hzMEtkUEgyaG9hS2k2TENJaUlpSWlJaUlpb2hjQ1EzQ2lKcEtRa0lEcjE2L0R5TWdJL2Z2M2g2NnVycXBMSWlJaUlpSWlJaUlpYXZVWWdoTTFvZlQwZEZ5K2ZCbmEydHJvMzc4L2pJeU1WRjBTRVJFUkVSRVJFUkZScThZUW5LaUo1ZWJtNHVMRmk1REpaT2pYcngrc3JLeFVYUklSRVJFUkVSRVJFVkdyeFJDY1NBV0tpb29RSEJ5TS9QeDg5T3paRTA1T1Rxb3VpWWlJaUlpSWlJaUlxRlZpQ0U2a0ltVmxaUWdORGNYOSsvZmg2dXFLTGwyNlFFMU5UZFZsRVJFUkVSRVJFUkVSdFNvTXdZbFVxS0tpQXBHUmtiaDkremJNek16UXAwOGZTS1ZTVlpkRlJFUkVSRVJFUkVUVWFqQUVKMm9HN3Q2OWkvRHdjS2lwcWNIVDB4TTJOamFxTG9tSWlJaUlpSWlJaUtoVllBaE8xRXprNStjak5EUVVlWGw1Nk5DaEE5emQzYUhFODVPSWlJaUlpSWlJaUlocXdCQ2NxQmtwTHkvSHRXdlhrSlNVQkhOemMvVHAwd2U2dXJxcUxvdUlpSWlJaUlpSWlLakZZZ2hPMUF3bEpTWGgyclZyME5EUWdLZW5KNnl0clZWZEVoRVJFUkVSRVJFUlVZdkVFSnlvbWNyTHkwTm9hQ2p5OC9QUnNXTkhkTzdjbWUxUmlJaUlpSWlJaUlpSTZvZ2hPRkV6SnBQSmNPM2FOU1FuSjhQQ3dnSmVYbDVzajBLUXlXUklUazVHVmxZV2lvdUxVVjVlcnVxU3FBbW9xNnREVjFjWEZoWVdjSFIwaElhR2hxcExJaUlpSWlJaUltb1JHSUlUdFFCMzd0eEJSRVFFMU5UVTBMVnJWemc3TzZ1NkpGS1JuSndjeE1iR3dzek1ETGEydHREWDE0ZTZ1cnFxeTZJbVVGNWVqb0tDQXFTbnArUEJnd2ZvMUtrVFRFMU5WVjFXa3hzMmJCajgvUHd3ZlBod3VlTlpXVmxZdTNZdDVzeVpBenM3T3dCQWJHd3NmdnJwSjN6eHhSZlEwdEpxc0JwS1NrcFFXRmlvOE90ZldscXE4RjduenAxRFFFQUF2djc2YTZXdmFZejZta3BTVWhLKy92cHJmUHp4eCtqWXNhUEs2bmk2bnZQbnoyUFVxRkd3c0xCUWRUbTFPbkhpQkRJeU1qQno1c3c2WGRmY254OUVSRVJFUktxaVRBak9wV1pFS3ViazVBUnpjM05jdlhvVjRlSGhTRWxKUWMrZVBhR3ZyNi9xMHFnSjVlVGtJQ1ltQnU3dTdqQXhNVkYxT2RURTFOWFZZV1JrQkNNakkrVG01aUk2T2hxZE8zZG0wUFQvSGo5K2pJaUlDQlFWRlluSGNuTnpjZlhxMVNydmxwREpaTGgzNzU1Uzg5cloyVlZwUlhYNjlHbHMyYklGZ1lHQmNzZkx5OHZ4NmFlZlFrZEhCMzUrZm5MZm0vVDBkRnk5ZWxWdXZDQUkyTGR2SDA2ZlBvME5HemFJNFd4ajFkZVFoZzBiVnVWWSsvYnQ4ZjMzM3dNQTl1elpJeDVUMXFoUm8xQldWbGFuT25yMDZJRTFhOWJVT3U3QWdRTTRmLzQ4Um93WVVhZjVnU2ZmcDdyV1ZSTmxBdWV6Wjg4aUppYW16aUY0ZFpyRDg0T0lpSWlJcUxsakNFN1VEQmdZR01ESHh3ZTNiOTlHVkZRVUFnSUM0Tzd1anZidDI3TlgrQXRBSnBNaE5qYVdBVGdCQUV4TVRPRHU3bzZZbUJqMDZkUG5oVzZOOHNrbm53QjRzdm9VQURadjNpeTJqY3JMeXdNQUxGMjZGR3BxYWdBQUR3OFArUGo0WU1hTUdVck5mK0xFQ1FRRkJXSGp4bzIxaG5ycTZ1cDQ0NDAzOE0wMzMyQmp5NXArQUFBZ0FFbEVRVlRtekpsWXRHZ1JldlhxcFhCc1VWRVIxcTVkaTRzWEw4TFgxMWN1TU0vTXpHeVUraHJha0NGRDBLTkhEd0RBdm4zN1lHaG9DQUFJRHc5SFNFZ0lBR0RreUpGVnJwcytmVHFtVEpsUzVmZ0hIM3hRcC9aT1c3ZHVoWm1aV2EzakVoTVRjZTdjT1l3Wk02WmVHMDJIaFlWaDZkS2xkYjZ1T3NwK254cmk3L2JtOVB4b0xDVWxKUWdJQ0VCd2NEQnUzNzZOL1B4OGFHbHB3Y3pNRE8zYnQ4ZVlNV1BnNGVFaGpxOThBY2ZBd0FBSERoeUF0cloycmZlWU5Xc1dFaE1Ub2FPamc1TW5UOHFkYStqNWlJaUlpRWgxWHR6L3N5WnFaaVFTQ2RxMWF3Y2JHeHVFaDRmait2WHJTRTFOUmE5ZXZjVHdnVnFuNU9Sa21KbVpNUUFua1ltSkNjek16SkNjbkF3WEZ4ZFZsNk15OXZiMkFJREN3a0xFeHNiQ3lzb0tSa1pHQUFCTlRVMGtKaWJDenM1T2JCdFUyVXFvTXJBYk5td1lQdmpnQTR3ZlB4NEE4TXN2dnp6WEtsWXZMeTlzMzc0ZHk1Y3Z4N0pseTdCNzkyNVlXVm5KalJFRUFYNStma2hOVGNYbm4zK09nUU1IeXAxdnpQb2FVc2VPSFRGOCtIQVVGaFppdzRZTmVQMzExL0g0OFdOczJyUUpreVpOcXJKYS9PREJnd2dJQ0VEYnRtMFZ6amRtekJqY3YzOGZGeTVjUUo4K2ZjVHZyU0tGaFlYWXNtVkxyZStFRUFRQm16WnRnaUFJT0hueVpKMER4NTA3ZDhMUjBiSGVLN0ozN05pQjl1M2JZOUNnUVZYT1JVZEhWM3RkWVdGaHJXUGF0R2xUNjk4SnplMzUwZEJ1M0xpQmxTdFhJaU1qQTBaR1J1amF0U3VNalkxUldGaUk1T1JrbkQ5L0hob2FHbkloZUtYOC9Id0VCQVRnbFZkZXFmRWU0ZUhoU0V4TXJMV1docDZQaUlpSWlKb2VRM0NpWmtaUFR3OERCZ3hBVWxJU0lpTWpFUmdZaUU2ZE9zSE56VTFjelVXdFMxWldWclBvcTB2Tmk2MnRMZUxqNDF0OUNKNlRreU9HZ2dEdzRNRURwS1NrQUFCbXo1NE5BRWhKU1VGUVVCRCs4WTkvd05YVkZRQVFFaEtDSzFldVlOYXNXUW8zRlc2c0xVOHNMQ3l3WWNNR3hNWEZWUW5BZ1NjdmFNNlpNd2NHQmdhd3RiV3RkcDZXc2lWTGFHZ29CRUhBZ0FFRDhQMzMzNk80dUJpVEowK0dqbzZPT0NZM054Y1hMbHhBbHk1ZDRPM3RYZTFjc2JHeDJMRmpCMXhjWEdvTXdYTnljZ0NnMXBYZ1I0OGVSVXhNRE1hTUdRTnpjM09sSDlPcFU2ZVFtWmtKUFQwOVdGaFk0UFhYWDFmNjJxZnQyTEVERGc0T0NxK2ZOMjllcmRmWE5HYisvUGtZT1hKa2kzdCtOSlNiTjI5aTRjS0ZrTWxrK09DRER6QjI3TmdxZTJSa1pHVGcxcTFiVmE0MU5qWkdRVUVCamgwN2hqRmp4dFM0NnY3dzRjUFEwdEtDam80T1NrdExGWTVwNlBtSWlJaUlTRFVZZ2hNMVUyM2J0b1cxdFRXdVhidUc2T2hvY1ZVNFZ3dTNQc1hGeGV3QlQxWG82K3ZMOWZodHJmYnMyWU5UcDA2Sm4rL2F0UXU3ZHUwQ0FQejY2Ni9Jek13VWp3TVFBMEFIQndmczJyVUwyZG5aQUFBckt5dUYvWmdiWW5QWkVTTkdvS0tpb3RaeGlucHBWMUpUVThPWk0yZXFIRytxelc4RlFhaFhDNDV6NTg2aGQrL2V1SFRwRWs2ZE9vV0pFeWNpS3l0TGJzemh3NGZ4K1BGampCMDdWdnorMk5yYVZubHN1Ym01QUZEckN1L0tjVFdGNExHeHNmajN2LzhOTHk4dnpKMDdWKzVjU2tvS3NyS3l4SFl1VDB0S1NvSy92ejhHRFJyVXFKdG9mdnZ0dDlXZTI3aHhJKzdkdTRmVnExZFhPNmJ5UllLVzhQeG9hS1dscFZpNWNpVktTa3F3WXNVSzlPdlhUK0U0YTJ0cmhTMXdLaW9xMEtOSEQxeTVjZ1ZYcmx5Qmw1ZVh3dXZ2M0xtRDhQQnc5Ty9mSCtIaDRkWFcwOUR6RVJFUkVaRnFNQVFuYXNaMGRIVFFyMTgvcEthbTR0cTFhd2dLQ29LYm14czZkdXo0UXZjSmJtM0t5OHViWlJCQnFxV3VybDZuSHNxTklTRWhBZGV2WDBkNmVycFNtd2YyN2R1MzJzQ3FPdlBuejhmOCtmTng2dFFwckYrL0huNStmaGcrZkRpQUorMGlsRmxSQ3dDYk5tMUN4NDRkcXdUUm16ZHZ4dWJObStXT1ZZN3g4ZkZCdDI3ZGFwMzd4eDkvVkhqODFLbFRPSExrQ096czdKQ1Nrb0lsUzViQXpzNnV4cjdCalZGZmJaWXZYNDZJaUFoODlkVlg2TktsaTlMWDVlWGxJVHc4SEV1V0xFRm9hQ2dHREJpQVE0Y080ZENoUXdySGYvWFZWK0xIKy9mdnJ4SXlWNjd3cnUzRjNBY1BIZ0NvUGdTL2YvOCtWcXhZQVVORFEvajUrVlU1Zi96NGNadzRjVUpoVzQvdDI3ZERYVjBkMDZaTnEzTHU2YkJaRVNjbkozVG8wS0hHTVpWcStyNXBhMnREUTBORHFlOXRTM2grTkxTQWdBRGN1M2NQUTRZTXFmUHZFK0RKUGh1K3ZyNjRjdVVLamh3NVVtMW9mZVRJRVFDQXI2OHZRa0pDcW4zZU52UjhSRVJFUktRYVROR0lXZ0E3T3p0WVdsb2lNaklTOGZIeFNFcEtRdWZPbmVIazVNU05NNG1vd1JVWEZ5TW9LQWczYnR5QW1aa1oyclZyQnlNam8xcC8zOVRVNHFJMmYvMzFGNEFucTBCTFMwdmxWcTN1M0xtejJsN1R0Mi9meG52dnZTZCtYcmtpOXQ2OWUxaXlaQW5tejU4UGQzZDNBRUJRVUJEMjdkc25qcEZLcFFnTkRhMjF0bWNmVjI1dUxyWnQyNFkvLy93VHMyZlB4cU5IajdCbnp4Nzg4TU1QS0MwdHhlalJvekZ1M0RpRks1NGJvNzdheE1YRm9iaTRHSW1KaVhVS3djK2ZQdzhBNk4yN056dzlQYUdwcVZuckpwS1hMMSt1ZGt4T1RnNDBORFJxM2VlaXBoWGoyZG5aK09TVFQ1Q2ZuNDl2di8xVzdJR3RqR3ZYcmlFOFBCd1RKMDVVMktwbS9mcjFOVjQvWWNJRXBVUHdtc2hrc2pxM04ydk96NCtHRmh3Y0RBQVlOV3BVdmE0WEJBRTllL2FFazVNVElpTWprWmlZQ0dkblo3a3hEeDQ4d05telorSG01b1l1WGJyVTJCNm1vZWNqSWlJaUl0VmdDRTdVUW1ocGFjSFQweE11TGk2NGZ2MDZ3c1BEa1pDUWdLNWR1OExHeGtiVjVSRlJLMUZSVVlHalI0L2kwYU5IZU9XVlY4UWV3NDJwcEtRRUVSRVJBSjYwZndnTEM4UHk1Y3ZGOCsrKys2N1NjMVVHMXBYejllN2RXK3dYWGJrQytlbFEyOVRVRkowN2QxWnE3c0xDUXB3OGVSSUhEaHlBdXJvNlZxNWNDVTlQVCt6YnR3L0FrekR5NU1tVE9IYnNHQTRmUG93aFE0Wmd3b1FKY2dGbFk5WlhuVFZyMXVEMjdkdnc4ZkdwMDNYZHUzZUhob1lHZnY3NVoweWVQQm1DSUlqdE5xcFQyWDVEa1p5Y0hCZ2JHOWY2WWtwTlBjRXJWd2wvK3VtbjR0ZmwyVkJZa2ZMeWN2VG8wUU9iTjIrR282Tmp0ZU1tVHB5SWQ5NTVwOHJ4bWxyZDFOWGp4NC9yOU82Zmx2TDhhQ2kzYjk4R0FMaTV1ZFhyK3NvQWVzS0VDVmk3ZGkyT0hqMWE1UjBEeDQ4Zmgwd213MnV2dmRiazh4RVJFUkdSYWpBRUoycGh6TXpNTUhqd1lLU2twQ0FxS2dvWEwxNkVwYVVsdW5YckJtTmpZMVdYUjBRdDNPWExsNUdWbFlVcFU2YkEwdEt5U2U0WkVoS0NkdTNhSVRJeUVxTkdqY0xodzRleFljTUdqQnc1RWdEdzVaZGZvazJiTmdxdnZYdjNMbGFzV0NGM3JLaW9DQWNQSGtTSERoMXEzVEN4WDc5K2NpMFhGRzFtZCtQR0RRUUZCZUhNbVRNb0tpcUNwNmNuNXMyYlYyVnVmWDE5VEpvMENiNit2dmp0dDk5dzZOQWhCQVFFd012TEM1TW5UeFkzd0czbyttcmo1T1FFSnllbk9sOW5iMitQQ1JNbTROQ2hReGc3ZGl5MHRMUXdZOGFNT3M5VEtTY25COW5aMlVvSHlxTkhqeFkvTmpVMXhhRkRoekI1OG1SMDdkcFZYTDBzazhud3pqdnZvRmV2WHBnelo0N0NlZmJzMllPb3FDaXNYYnUyUVZaeTEwYlp4MWZidUs1ZHUyTGR1blhOL3ZuUjBCNDllZ1JOVGMwcTdVVHUzNytQTjk5OHM4cDRSVzF2QUdEdzRNSDQ5Ny8valhQbnp1R2RkOTRSUS83aTRtTDgrdXV2c0xTMHhJQUJBNVN1cTZIbkl5SWlJcUtteFJDY3FJV3l0N2RIbXpadGNPdldMY1RHeGlJd01CQnQyN2FGdTdzN2RIVjFWVjBlRWJWQXhjWEZDQXNMUSsvZXZac3NBQWVBRXlkT1lPREFnWWlNaklTZG5SM0dqaDJMaUlnSU1YeXp0TFJVMkw0Q2VMS3E5bWt5bVF4ZmZmVVZzckt5OE9HSEh5cDEvLy84NXovUTF0YUdSQ0xCaVJNbjVOcDFoSWVIWTlHaVJRQUFaMmRuVEo4K0hYMzc5cFc3L3VXWFg1WTdwcTJ0RFY5Zlg0d2VQUnJIangvSHdZTUhNV2ZPSEh6OTlkZnc4UEJvMFBvYTI5aXhZN0YvLzM1Y3VuUUp3NGNQcnpad3JGUlRPNVFKRXlhZ3VMaTR6alg4OE1NUDBOSFJFVCt2RE1DQkp3SG92WHYzNE9EZ1VPMzFabVptK1B2dnY3Ri8vMzZGSVdwRG16NTllclhuSGp4NGdKTW5Ud0lBdkwyOTBiNTkrMnJIV2xsWkFXamV6NC9HSUpWS1VWaFlXR1cvREtsVWlyRmp4NHFmLy83Nzc1REpaTlhPbzZHaGdYSGp4bUhYcmwwNGNlS0UyQWYrOU9uVEtDZ293SlFwVStxMElyK2g1eU1pSWlLaXBzVVFuS2dGVTFOVGc2dXJLOXEyYll2WTJGamN2bjBiS1NrcGNIVjFSWWNPSGJoNUpoSFZ5WjA3ZDFCUlVWR3ZWY1AxRlJzYmk5allXQ3hkdWhUZmYvODlBR0RhdEdsNDU1MTNjT1BHRFFEQXJGbXpsSjR2TGk0TzE2NWR3K0RCZytIdDdTMTN6dHpjSEYyN2RxMXlUVkJRRU5MVDB3RUFob2FHY3UwbGV2YnNpUmt6WnNEVjFSVTllL1pVZU05ZHUzYmg4dVhMT0hyMHFOeHhiVzF0VEp3NEVTTkhqc1NSSTBmZzRlSFI0UFUxTmxOVFU3UnAwd1lKQ1Fudzh2TENvMGVQYWh4ZlV6dVV5ZzBkNjJyNzl1MXlJWGlsa3BJUy9QVFRUN0MwdEpSYk5mNnNNV1BHSURnNEdIdjM3b1ducDJlanQvaVpNbVZLdGVjT0hEZ0FBTEN3c0VCUlVWR05ZNEhtLy94b0RGWldWa2hNVEVSeWNySmM3MjBEQXdQTW5qMWIvRHdnSUtER0VCd0FYbm5sRmV6ZnZ4OG5UNTdFcEVtVHhQWStVcW0wWGozSEczbytJaUlpSW1vNlRNaUlXZ0V0TFMxNGVIaWdYYnQyaUlxS1FseGNITzdjdWNQTk00bW9Udkx5OGdBOENlaWF5b0VEQitEbDVTWFgvMWtxbFFKNEVpTGIydHJpNDQ4L2hwV1ZGUVJCd0Z0dnZZWDMzMzhmWGw1ZUFKNXM4TGRwMHlheEozU1hMbDN3elRmZktHeDc0ZTN0RFc5dmIweWJOZzFqeDQ0VisvZnUyYk5IWEhYNjdPL0xvcUlpbUptWjRjR0RCd2dJQ0ZENEdPTGk0cUNycTF2dGVlREpCc2VscGFVTlhsOVQwTkxTd3VQSGovSExMNy9ncDU5K2F0Sjd5MlF5eUdReWhTSDRvVU9Ia0pXVmhjOCsrd3lhbXByVnppR1JTTEJ3NFVLOCsrNjdXTDE2TmJadDIxYWwxVWFsMU5SVVhMaHdvY0hxZjFwUlVSR09IajBLTnpjM2pCNDlHdXZYcjBkSVNFaVZNUHBwemYzNTBSaDY5T2lCeE1SRW5EOS92c29HbEhXbHI2K1BFU05HNEpkZmZrRlFVQkFNRFEyUmtaR0IxMTU3VGZ3NnFuSStJaUlpSW1vNkRNR0pXaEY5ZlgzMDdkc1gyZG5aNHVhWjhmSHhjSFYxaFpPVEU5K21TMFExcXR3QXJyWk5CaHVTaTR1THdoWFdwYVdsY0hSMHhNNmRPOFZqQlFVRkVBUUJkbloyWWk5amMzTnpjWXdnQ0pCSUpPalNwUXZPblR0WDdUM1QwOU1SRlJVRlUxTlRoZWV0ckt6UXFWTW5BTUREaHcreGR1MWFwUjVMYmVQYzNkMGhsVW9idEw3R0VoTVRnOExDUWp4OCtCQ0ppWWtZTVdJRWZIMTk4Y29ycitEYXRXdnc5dmJHOXUzYjRlYm1KdmFtQnA3MGJUNS8vcnpZTWlNc0xBeHBhV24xcXNIWDExZHNuL0pzd0ppY25JeURCdy9DM2QwZGd3WU5xblV1UzB0THpKdzVFOTk5OXgzOC9mMHhjK1pNaGVOQ1FrSVFFaEpTcjNwcnMySERCdVRsNVdIUm9rWHc4UERBb1VPSHNHN2RPamc1T1ZYYnpxUzVQejhhdzlpeFkzSHMyREVjTzNZTXc0WU5nNTJkM1hQTjk5cHJyK0hFaVJQNC9mZmZZV3hzRERVMU5Zd2ZQNzdaekVkRVJFUkVUWU1oT0ZFclpHNXVqaUZEaGlBdExRM3g4ZkdJaUloQWJHd3MycmR2RHhjWGx5WU51SWlJYWpKeDRrU0YreGpVMU43aXM4OCtVM2g4Nzk2OVloL2xWYXRXMVhqZm1zSk9IeDhmTWVTenRiV3RzUS8yM3IxNzRlL3ZEMXRiVzZpcnEyUHIxcTFLN2N2UVVQVXBvNmlvQ0E4ZVBJQzl2YjNTMXhnWUdPREFnUVBRME5EQTBLRkRVVkZSZ1ZXclZtSDA2TkZZdlhvMTl1N2RpeTVkdW1ETm1qWFExOWZIU3krOUJBQTRmUGd3b3FLaXhON05aODZjUVhCd3NOTDNmWnF2cnk4S0N3dkZlaXFWbDVkajdkcTFFQVFCOCtiTlUzcStVYU5HSVNBZ0FFZVBIc1dBQVFNVXJvYjI5ZlhGMUtsVEZWNWYzNzg3QlVIQTl1M2I4ZWVmZjJMa3lKSG8xYXNYQUdEaHdvVllzR0FCUHZua0U2eGV2VnBoMk52Y254L0t1SHYzTGtwS1NtcnNmLzQwR3hzYlRKOCtIZi8rOTcreGNPRkM4VVdEcHhVVkZZa3YyaWt6WC8vKy9YSHg0a1VBd0lBQkE4U3ZRMzAwOUh4RVJFUkUxRFFZZ2hPMVltM2F0RUdiTm0yUW1abUorUGg0UkVkSEl6NCtIczdPem5CMWRlVUdta1NrY3RYOUh0cTdkNi9jNThYRnhmamlpeStncDZlSDI3ZHZZK3pZc2ZEMTlaVWJVN242RlVDTndmV3dZY013ZWZKa3ZQWFdXODlST1JBZEhZMTkrL2FoZi8vK2VPdXR0L0RoaHgvaTg4OC94NWRmZmxscmE0U21xSy9TbkRsemtKeWNqQ1ZMbHNESHgwZXBheHdjSE1RTkhJRW5mYWVmM1h4eXlKQWhDQThQUjBaR0Jpb3FLdURuNTRmWFgzOGRRVUZCMkxCaEF4WXZYb3hseTVZOVYrMFBIejRFSUIrQy8vampqN2h4NHdhbVQ1OWU0NGFZejVKSUpKZzdkeTdlZi85OXJGKy9IdDkvLzczYzNobTlldldDczdNejlQWDFhNTFMMlFDMnNMQVE2OWF0UTNCd01IcjI3SWs1YythSTU5emQzVEZuemh4ODk5MTMrT2lqanpCMzd0d3FxOXBiOHZNRGVQSjFtak5uRG14c2JMQnQyemFscjN2ampUZFFYbDRPZjM5LytQbjV3ZEhSRWUzYnQ0ZU9qZzZ5c3JJUUZSV0ZrcElTcFYrWW1EQmhndmhpeklRSkUrcjFXQnB6UGlJaUlpSnFmQXpCaVY0QWxwYVdzTFMwUkc1dUxtN2N1SUdFaEFUY3VuVUxEZzRPNk5DaGcxeTRRRVRVSER5OXN2THExYXRpWUxscTFTckV4Y1ZoNWNxVnlNdkx3OHlaTTZ0dDI5Q1l6cHc1ZzgyYk44UEd4Z2J6NXMyRG9hRWhsaTVkaWkrKytBSWZmdmdoRml4WUFIZDM5eWF2UzVIS3dGYlo0UFpaa1pHUlNFeE14S3haczhTZTBKVnorZm41UVNLUklDc3JDMy8vL1RlbVRwMktqejc2Q0t0WHI0YVBqdy82OXUzN1hMV0hoNGNEK0YrZitwU1VGUHo4ODg5d2QzZkhwRW1UNmp5ZnM3TXpYbjMxVlp3NWN3WkpTVWxvMTY2ZGVPN3JyNzlXZXA3YnQyOERRSTF0eGtKQ1FyQjE2MVprWldYQng4Y0hmbjUrVlRhc0hqMTZORFExTmZIZGQ5OWgxYXBWT0hueUpLWk9uWXJ1M2J2WGVQL20vdnlvbEpTVWhNTEN3aHI3bmxkbnlwUXA2TisvUDM3NTVSZEVSRVFnT0RnWTVlWGxNRFEwUk1lT0hkR3paMDhNR3paTXFiazZkZXFFVHAwNlFTS1JLSHdIUUYwMTlIeEVSRVJFMVBnWWdoTzlRRXhNVE5DblR4OFVGQlRneG8wYlNFcEtRbEpTRXRxMGFRTTNOemU1amJlSWlGVGw4ZVBIdUhuekpxNWR1NFlMRnk0Z0xTME5JMGFNd0h2dnZRZXBWQW92THk5czI3WU4zMzc3TGFaTW1ZSisvZnFoUjQ4ZWVPbWxsOFRRdERiSnljazE5a1VHZ0g3OStzbHRvRmhjWEl4TGx5N2g1NTkveHMyYk4rSGg0WUhQUHZ0TTdIL3Q2ZW1KdFd2WFl0V3FWWmczYng1NjllcUZVYU5Hb1hmdjN1TEdqclhkODNucXE4Nm1UWnVRbFpXRnRtM2JLblh2WngwOGVCQ2RPM2RHang0OWtKcWFDZ0E0Zi80OCt2WHJCd0FvS3l2RHlaTW5vYU9qQXpjM04ranE2a0pIUndkOSt2UlIraDRaR1JuWXMyY1BwRklwdExXMW9hNnVqdlQwZElTRWhFQk5UVTI4bDcyOVBkYXZYdzlMUzB1b3Fha0JlTklhbzZ5c0RIcDZlbmo4K0RGaVkyTnIvTHBNbno0ZHI3LytlcDAyZ0QxdzRBQUNBd09ocTZzTGRYVjFKQ1VsQVVDVmxlaUNJQ0FzTEF3SERod1E2NWc5ZTdiWUhrYVI0Y09IdzhYRkJldldyVU5VVkJRKytlUVQyTnZidzhmSEIyKysrYWI0T0NzMTErZUhJakV4TVFCUXJ4QWNBQndkSGVWV3o5ZW1waFh1R3pkdXJQTjFEVDBmRVJFUkVha09RM0NpRjVDK3ZqNTY5dXlKenAwN0l5RWhBYmR2MzBaYVdob3NMQ3pnNnVvS0d4c2JjYlVmRVZGVHUzSGpCaFl1WEFnTEN3c01IRGdRWThhTVFaczJiZVRHMk5uWjRidnZ2a040ZURoT25qeUpIVHQyb0gvLy9yWDJPcTZrekFhSSsvZnZSMDVPRHM2ZE80Y2JOMjRnUGo0ZU1wa005dmIyK1BUVFR6Rmt5SkFxdnlzN2RlcUVIMy84RVljUEg4Yng0OGR4OWVwVnFLdXJ3OG5KQ1dQR2pNRjMzMzNYb1BVcEUrVHE2ZWxCVDA5UHFmc3Fzbno1Y3JFdGlaMmRIY2FQSDQrOWUvZGkxNjVkQUo2MEdURTNOOGZISDM4c3R1K29hK2hwYUdpSVAvLzhFK1hsNWVJeGlVUUNaMmZuS20xUE9uZnVMSGR0ZEhRMGxpeFpJbmRzNE1DQjFkNUxLcFhXMnE3bVdXWm1aa2hOVFJWWHdHdHFhc0xiMjd0S3VKMmJtNHUxYTljaVB6OGZBd1lNd0t4WnMyQnBhVm5yL0M0dUx0aTZkU3ZPbnorUC8vNzN2MGhJU0lDZW5sNlZBQnhvWHMrUDJuNytvcU9qWVd0ckN5Y25KNlh1UzBSRVJFVFVXQ1JDZmQ4YlMwU3RSbGxaR1c3ZnZvMkVoQVE4ZnZ3WVVxa1VUazVPY0hKeVl0L3dKdkRISDM5ZzZOQ2hxaTZEbXFHbS90bTRkT2tTUWtORHNXREJnaWE3NTlOU1VsSmdhbW9LUFQwOVpHWm1LaFVlVnBMSlpGVmFUVFNFQnc4ZTRKMTMzb0dOalEyNmRlc0diMjl2cGR1Y2xKYVc0dkxseTdoOCtUSVNFaEt3ZXZYcUZ2R09tNTkvL2hrZUhoNXdkblp1OG5zTGdvRHk4bklJZ2dBTkRRMmxYcEI5OU9nUmZ2NzVaMVJVVkFBQXJLMnRNWFRvVUpWdEFoMFpHUWxEUThQbit2cWxwcVpXMlNpek9UNC9hak4xNmxUMDc5OGZzMmJOYXZKN0V4RVJFZEdMUTZMRS96Z3dCQ2NpVVVWRkJkTFMwbkQ3OW0xa1pXVkJJcEhBeHNZR0xpNHVzTEt5NHVyd1JzSVFuS3J6b29YZ3paVWdDUHo5UjBSRVJFUkUxRXdwRTRLekhRb1JpZFRVMUdCdmJ3OTdlM3ZrNStjak1URVJTVWxKU0U5UGgxUXFoYU9qSXh3ZEhibVJKaEc5VUJpQUV4RVJFUkVSdFd3TXdZbElJUU1EQTNUcjFnM3U3dTVJUzB2RG5UdDNFQmNYaDdpNE9KaWFtc0xSMFJIMjl2WktiY3BHUkVSRVJFUkVSRVNrS2d6QmlhaEc2dXJxY0hCd2dJT0RBNHFLaW5EMzdsMGtKeWNqSWlJQ2taR1JzTGEyaG9PREEyeHRiVlhTYjVTSWlJaUlpSWlJaUtnbVRLeUlTR2xTcVJRZE9uUkFodzRkOFBEaFF5UW5KK1B1M2J1NGQrOGUxTlRVWUcxdGpUWnQyc0RXMWxabEc1SVJFUkVSRVJFUkVSRTlqU0U0RWRXTHNiRXhqSTJOMGJWclYyUm5aeU0xTlJWcGFXbElUMCtIUkNLQnBhVWw3T3pzWUd0ckN4MGRIVldYUzBSRVJFUkVSRVJFTHlpRzRFVDBYQ1FTQ1N3c0xHQmhZUUVQRHcvazVPUWdMUzBOcWFtcENBOFBSM2g0T0V4TVRHQnRiUTFyYTJ1WW1abHhrN2xHTm1yVUtOamIyK09ISDM1UWFSMFJFUkU0ZHV3WTVzMmJCeE1UazBhN1QwcEtDZ1JCZ0lPRFE3MnVUMHRMUTVzMmJaUWVMNVBKc0dMRkNnREF5cFVyNjNWUElpSWlJaUlpSW1vNkRNR0pxTUZJSkJLWW1abkJ6TXdNWGJ0MnhjT0hENUdlbm82TWpBekV4OGNqTGk0T21wcWFZaUJ1YlczTlZlS05vS3lzREdWbFpTcXRRUkFFN05tekI3R3hzWkJLcFZpMGFGR2ozT2ZBZ1FQWXZYczNYRnhjc0hYclZxaXBxZFhwK3IxNzkyTC8vdjJZTjI4ZWhnMGJwdFExRlJVVkNBc0xxMCs1UkVSRVJFUkVSS1FDRE1HSnFORlV0a3pwMUtrVFNrdExjZi8rZmR5N2R3OFpHUmxJU1VrQkFCZ1lHSWdyeVMwc0xLQ3JxNnZpcWx1ZkdUTm1pRi92WndVR0JtTGN1SEVvTEN5c2NZN0F3TUE2M1ZNaWtlRGpqei9HKysrL2o3Tm56MkxjdUhIbzBLRkRuZVpRUnI5Ky9lRHY3NDlidDI3aHhJa1RHRGR1WEozckxDc3J3emZmZklPVWxCUzg5ZFpiZktjQ0VSRVJFUkVSVVN2REVKeUltb1NXbGhiczdlMWhiMjhQUVJEdzhPRkQzTDkvSDFsWldiaDc5eTRTRXhNQkFQcjYrbUlnYm01dURqMDlQUlZYM25xTUhUdFcvRGdpSWtJTXhnY1BIb3lTa2hMeDNNV0xGMUZjWEt4d1piU3lxNldmTlh2MmJLWEc3ZHExQy9iMjlrclA2K2pvaU5HalIrUEVpUlB3OS9lSGo0OFBqSTJObGI1K3lwUXBNRFkyeHNhTkczSGd3QUZrWm1aaTRjS0YwTkRnWDQ5RVJFUkVSRVJFclFYL0w1K0ltcHhFSW9HSmlRbE1URXpRb1VNSENJS0EzTnhjWkdWbElTc3JDNm1wcWJoejV3NkFKK0c1cWFtcDNCOXRiVzBWUDRLVzZla2dldTNhdFdJSVBuSGlSUHoxMTEvdzh2S0NoWVVGWW1KaThQanhZL2o1K1ZXWm95NEJkVzV1THJTMHRPcjBRb2FtcHFiU1l5dE5uVG9Wb2FHaEdEVnFGTFMwdE9wOC9lalJvNkdycTRzMWE5WWdLQ2dJN3U3dUdETm1USjNuSVNJaUlpSWlJcUxtaVNFNEVhbWNSQ0lSQTI0M056ZHhwWGhPVG83NEp5TWpReHl2cDZjSFUxTlRHQmtaaVgrNFlyeitvcU9qc1hIalJtemF0QWtXRmhZUUJLSGFsaUM3ZHUxU2FzN2s1R1I4L1BISEtDMHR4WVlORzJCcmE2dDBQWEZ4Y1pnelo0N1M0eXY1Ky92RDM5OWZxYkZyMXF4Qmp4NDl4TThIRHg0TURRME5SRVJFWVBUbzBRQ2V2R2dRSHg5ZjR6dzFyWXl2YXdzWklpSWlJaUlpSW1vY0RNR0pxTmw1ZXFXNGk0c0xnQ2ViUGVibTVvcWgrSU1IRCtUNlhHdG9hTWlGNGtaR1J0RFgxMzhoZW96bjVlVmh3b1FKY3NkU1VsTEVnTGEyMWR1UEhqMENBQmdaR1FFQXlzdkxxdzNCS3lvcXNIbnpacWlycStPOTk5NVQyRGJrd1lNSFdMSmtDWXFLaXJCdzRVSXhBRTlNVElTZG5WMlYxZHFCZ1lGSVRFekVyRm16QUFEcTZ1clZ2cWdoQ0FLS2lvb0FBRktwdE43OXV4WFZQV0RBQUF3WU1FRDgzTnJhV21HdmRFRVFrSnFhQ3FCdUsrT0ppSWlJaUlpSVNEVVlnaE5SaTZDcHFRbExTMHRZV2xxS3g4ckt5cENYbHlmM0p5VWxSZXd2RGp3SlZQWDE5ZVgrR0JnWVFFOVBEN3E2dXExaUUwUnRiVzJ4MzNkbVppWXVYNzRNZlgxOURCNDhHTUNUL3Q5QTlhdVdIejU4Q0FCaUwrM3k4bktvcTZzckhKdWVubzVMbHk0aEp5Y0hOMjdjd1BMbHkyRnViaTZlVDAxTnhhSkZpNUNibTR1bFM1ZWlmLy8rQUlCYnQyNWgvdno1TURjM3grYk5tOFdRKy9qeDQvaisrKytocHFhR1FZTUd3ZFhWRmE2dXJqaCsvTGpDK3o4ZCtPL2R1eGNHQmdiS2Y2R2VVVmhZaUtOSGoyTGl4SWtLVyt3c1diSkU0WFdscGFYaWFuRmxWOFlURVJFUkVSRVJrZW93QkNlaUZrdFRVeFBtNXVaeUlTd0FGQmNYNDlHalJ5Z29LRUJCUVFIeTgvUHg2TkVqM0x0M0R4VVZGZUk0aVVRQ0hSMGQ2T3JxUWxkWEYxS3BWUHhZVjFjWE9qbzYwTkxTZ3BhV1ZyTU95M1YwZE1SKzMvdjI3Y1BseTVkaFltSWlIcHN4WXdhQTZqZkdmUFRvRVRRMU5TR1ZTZ0U4Q1htcjY4MXRaMmVITFZ1MllObXlaWWlQajhkSEgzMkVmLzNyWDNCMWRVVm9hQ2pXclZ1SC9QeDh6Sm8xQ3lZbUpyaCsvVHFLaW9xd1ljTUdsSldWWWZyMDZkRFQwME5KU1FrMmJ0eUl3TUJBU0tWU2ZQNzU1M0IxZGEzMXNUNjlnZWZ6OW9iLzl0dHZjZkhpUlFRSEIrUHp6eitIbzZQamM4M1hXTUxEdzNIcjFxMG11VmZsQ25jaUlpSWlJaUtpMW9RaE9CRzFPcFVodHBXVmxkenh5bFlhbGVGNGNYR3grQ2MvUHgrWm1aa29LeXRUT0dkbEdLNnRyUzMzWHcwTmpXci9xS3VyUTBOREF4S0pCR3BxYXBCSUpBby9ia2pYcmwycjlseDFHMk0rZlBoUVhBVU9QQW1hOWZYMXE1M0h3c0lDNjlldng3Smx5eEFaR1ltLy92b0xqbzZPK082Nzc1Q1hsd2NBMkxadG05dzF1cnE2K1BMTEw5R3JWeThBUUZoWUdBSURBK0hnNElCbHk1WXBIVUJYaHVCcWFtcjEyZ1R6YWUrKyt5NVNVbEtRbEpFZndlWUFBQ0FBU1VSQlZKU0Vqejc2Q0FzWExzVEFnUU9mYTg3R2NPdldMWWJUUkVSRVJFUkVSTStCSVRnUnZUQWtFZ24wOVBTZ3A2ZFhKU0N2SkpQSnhHQzhwS1JFL0ZOYVdpcit0N2k0R0E4ZlBrUnBhU25LeTh1ZnV5NFRFNVBubmdNQUNnb0tFQnNiQ3dESXo4L0g2dFdyOGVtbm45WjZYVjVlbnRnUFhDYVRvYVNrUks3dGpDSzZ1cnBZdFdvVnJseTVBbTl2YndEQWdnVUxrSkdSQVRNek0ranA2U0V1TGc3Ky92NHdNakxDeXBVcjBiNTllL0g2QVFNR1lObXlaZWpkdXpkMGRIU1Vmb3lWSVhqbHF2WG5ZV3RyaTAyYk51SExMNy9FMWF0WHNYTGxTbVJsWlZYcHI2NXFFeWRPYkxKN1hicDBDYUdob1UxMlB5SWlJaUlpSXFLbXdCQ2NpT2dwR2hvYU1EQXdVTHJYdENBSUtDOHZoMHdtVS9pbnZMd2NnaUJBRUFSVVZGUW8vRGd0TGExQmFnOEpDWUcxdFRWU1UxTWhDQUpDUTBOeDh1VEpXcS9MeTh0RFFVRUIxcTVkSzY2RWYvandJZGF1WFN1T2VmdnR0MkZxYWlwM25hYW1Kcnk5dlJFU0VvTHIxNi9qZ3c4K0VNOGRQbndZZS9ic1FkdTJiZkd2Zi8wTEFPRG41NGVaTTJlaWZmdjJTRTlQUjNCd01GeGRYZXNWZ2hjVUZGVGI0N3c2ZS9mdXJmTGloMVFxeFZkZmZZV05HemNpTkRSVURQU0ppSWlJaUlpSXFQVmdDRTVFOUJ3a0VvblkvcVMrR2lvRVAzZnVISHIwNklIVTFGUVlHaHBpL1BqeDhQZjNGemVoM0x4NXN6ZzJMaTVPL0xoeVU5R0FnQUR4V0g1K3Z0em5iN3p4UnBVUS9NYU5HOWl4WXdmKy92dHZTQ1FTakJneEFpWW1KbGkzYmgydVhMbUNBUU1Hd00vUER6bzZPc2pNek1TdFc3Znd4UmRmWU51MmJmajk5OTl4N3R3NWhJU0VZTktrU1pnNGNXSzFmY2lmVmxoWUNPQi9MMVlvSXpjM0Z3REVyOE96MU5UVU1HL2VQRXliTmsxOGpKVjkxQlVSQkVIOHVLWnhBTEI0OFdLNUZmQkVSRVJFUkVSRTFQUVlnaE1SdFFJWkdSbTRkdTBheG8wYmh4TW5UZ0FBeG93WkEwTkRRL2o3K3dPQWVQeFpSNDRjRVQvMjkvZkgzcjE3c1dqUklnd1pNa1RoK0x0Mzc4TGYzeC9Cd2NFUUJBRmR1blRCMjIrL2pZU0VCT3pjdVJPUEhqM0N5eSsvak9IRGgrUHZ2LzlHVVZFUmlvdUw0ZWJtaHZEd2NLeGJ0dzdMbHkrSG1aa1pkdTdjQ1g5L2Y1dzlleFlMRml4QTU4NmRhMzJjQU9EbDVZVVZLMWJVK25VcEtDakErUEhqQWRUZVF1WHBrTCt5WDNwdGFodjM5RWFlUkVSRVJFUkVSS1FhRE1HSmlGcUJYMy85RmJxNnV1alpzNmQ0VENLUllPREFnV0lJSGhnWUtKNzc2YWVmRlBaK2pveU1oRVFpZ1llSGg4TDdyRjI3Rm9HQmdSQUVBUllXRm5qMzNYY3hhTkFnbkQxN0Z1dldyUlBIblQ1OUdxZFBuMVk0UjBoSUNJS0NnakIrL0hoMDY5WU5YM3p4QlZKU1VqQnYzanpNbmowYnI3enlTcldQTXprNUdjQ1RmdDdLcUZ3NXJxdXJXK01tcFBmdjMwZEJRUUZjWEZ3QXlIK3RuclptelJyODhjY2ZzTEd4d2M2ZE82R3RyYTFVSFVSRVJFUkVSRVNrT2d6QmlZaGF1TUxDUXB3OGVSSjkrL1pWcXFVSUFJd2RPeFpUcDA2Vk81YWRuWTJZbUJoSXBWS2NPM2RPNFFhUldscGEwTlRVeElRSkV6QjU4bVF4Qk83YnR5OXNiVzNScmwwN1dGcGF3dHpjSENZbUpqQTJOb2Fob1NFTURRMmhyNitQaHc4ZjR1MjMzOGIxNjljeGRPaFFPRHM3WTh1V0xWaTVjaVZpWTJQUnZYdjNHdXVPakl3RUFMaTV1U24xT0FzS0NnQUErdnI2Tlk3NzdiZmZjT0RBQVl3Wk13Wno1ODVWT0NZdUxnNUJRVUVBZ0RsejVqQUFKeUlpSWlJaUltb2hHSUlURWJWd1lXRmhLQ29xd3NpUkk1VWF2MnJWS29TRmhjSGYzeC9HeHNiaThZQ0FBQWlDZ01MQ1F2eisrKzhLUS9ESy90M1cxdFp5eDNWMWRjVVY1NVhLeTh2eDhzc3ZBL2pmeW1xcFZJcHZ2LzFXcnUySmdZRUJ2djc2YTl5OGVSTjJkbmJWMW4zbnpoM2N2WHNYRW9rRTNicDFVK3F4NXVmbmkvZW95Y1dMRndFQWpvNk9DczhMZ29DdFc3ZENFQVFNSFRvVXZYcjFranNYRnhlSFRwMDZLVlVURVJFUkVSRVJFVFd0NnQ4YlRrUkVMVUszYnQzZzdPeU1ybDI3S2pXK2MrZk9LQ29xd2s4Ly9TUWVLeWtwd2ZIangydmQ0TlBTMHJKS0FGNVhpdnArcTZtcG9VT0hEalZlVjluVHZHdlhybkxoZlUwZVBYb0VvT1lRUENVbEJTa3BLWkJJSkJnd1lJRENNVWVQSHNXTkd6ZGdhbXFLRHovOFVEd3VrOG53OGNjZlkvNzgrWEtialJJUkVSRVJFUkZSODhHVjRFUkVMWnlabVJrV0wxNE1pVVNpMUhocmEydW9xYW5oOTk5L3h6Lys4UTlZV1ZuaDRNR0R5TTNOeGZqeDQzSHMyREc1OGNuSnliQzN0NGVhbWhxR0RSdFdyeHFWdmM3UTBCQkhqeDZ0Y2p3dExRMm5UcDBDQUl3YU5VcnArMWFHNElhR2h0V09xVndGM3Jselo3bk5NU3VscDZkano1NDlBSUFGQ3hiSXRWYlIwTkJBcDA2ZEVCc2JpOVdyVjJQNzl1M1ExZFZWdWo0aUlpSWlJaUlpYW53TXdZbUlXb0cyYmR0V2U2NmlvZ0lBa0pTVWhKMDdkK0xLbFN1UVNDU1F5V1RZdDI4ZmZIMTk4ZC8vL2hmNit2cDQ4ODAzcTRUZy92NytpSW1Kd2NHREIyRnZiMStudWxKU1VnQkE2ZXNVOWU2dXFLakF1blhyVUY1ZURrZEhSL2o0K0NoOS85emNYQUNBa1pGUnRXT0NnNE1CQUMrOTlGS1ZjektaREY5Ly9UVktTa3J3NnF1dnd0UFRzOHFZdDk1NkMyRmhZVWhKU2NHV0xWdmc1K2VuZEgxRVJFUkVSRVJFMVBnWWdoTVJ0WEtWbTBQT25Ea1RnaUNnZmZ2Mm1ETm5Eclp2M3c0REF3T3NYTGtTcGFXbFdMeDRzY0lWMHlVbEpYajgrREVrRWdsMjdkcWw5SDJmN2dsZWwrdWU5ZU9QUHlJcUtnb0E4TjU3NzBGTlRmbE9YaGtaR1FDcUQ4SFQwdEtRa0pBQUFPamZ2Ny9jT1VFUThOMTMzeUUrUGg3T3pzNllPWE9td2ptMHRMUXdmLzU4eko4L0h3RUJBZWpYcngrOHZiMlZycEdJaUlpSWlJaUlHaGREY0NLaVZpdy9QeDk1ZVhrQUFCMGRIVXliTmczang0K0htcG9hVnExYWhTKysrQUxKeWNudzlmV3RFZ0pYeXM3T1Zyb0hkME03ZVBBZ0RoOCtEQUFZTzNhczNJYVV0WkhKWklpTWpBU0FhdnVZQndVRkFRQmNYVjFoYVdrcEhzL056Y1hHalJzUkVoSUNQVDA5TEZ1MkRHVmxaY2pMeTBOaFlTRUtDZ3FRbDVlSGh3OGY0dUhEaDhqTHk0T2hvU0h5OHZLd2NlTkdkT25TcGNZV0xFUkVSRVJFUkVUVWRCaUNFeEcxWWdZR0J2RDI5c2FEQncvdytlZWZ3OHJLQ2dEdytQRmovT3RmLzhLMWE5Y3diTmd3dlBmZWUrSTEydHJhZVBEZ2dSankzcmx6cDhsWE5ndUNnRzNidG9tdFdYcjA2SUgzMzMrL3lyaWtwQ1JrWkdUQTNOd2NKaVltME5mWGg1YVdGakl6TTdGNzkyNWtabVpDSXBHZ2UvZnVDdTlUR1lJLyt3TEExYXRYRVJJU0FnQW9MaTdHVzIrOUJVRVFsS285TnpjWFc3WnN3V2VmZmFiMDR5VWlJaUlpSWlLaXhzTVFuSWlvbFpzelp3NzA5UFNncmEwTjRNbEdqMTk4OFFVU0V4UHg4c3N2WTk2OGVYS2JhcnE0dUNBMk5oWVRKa3dRai9YcDA2Zko2cjEvL3o3V3JGa2p0a0RwMnJVcmxpOWZEZzJOcW45bHBhV2xZY1dLRlRYT04yclVLREg4ZjFwOGZEelMwOU1Cb0VySTcrUGpneDkrK0FGNWVYa1FCQUdHaG9Zd01UR0JpWWtKakkyTllXeHNMSDVzWkdRa0hvdU9qc2JhdFd0eDd0dzVEQnc0a0cxUmlJaUlpSWlJaUpvQmh1QkVSSzJjcWFtcDNPZTV1YmtvS3l2RGh4OStpSEhqeGxVWlAzZnVYT3pZc1FPWm1abFFVMU5Eang0OU1IejQ4S1lxRnhFUkVXSUFQbVRJRUN4WXNBQ2FtcG9LeDdadDJ4WlNxUlRGeGNWVlZtb2JHUmxoekpneG1EcDFxc0pyeTh2TDRlSGhnZHpjWERnNE9NaWQwOVRVeE5hdFc2R3BxUWxqWTJPbCs1RGIydG9pS0NnSUtTa3BjaThzRUJFUkVSRVJFWkhxU0FSbDM5OU5SRVNONG84Ly9zRFFvVU9iOUo2Q0lEUjZTQ3NJQWo3OTlGTUF3RGZmZkZPbmE0OGNPUUlqSXlNTUd6Wk02WHVWbEpTZ3BLUUVNcGtNbXBxYU1EQXdVT294eW1ReWhhdk02K3ZCZ3dmUTA5T0RqbzdPYzgvVjFEOGJseTVkUW1ob0tCWXNXTkJrOXlRaUlpSWlJaUo2SGhJbC91ZWZLOEdKaUY1QVRiRktXU0tSMURuOHJ2UjBLeFpsNzZXam8xT3Y0TGtoQTNBQU1ETXphOUQ1aUlpSWlJaUlpT2o1S1BmK2JpSWlJaUlpSWlJaUlpS2lGb2doT0JFUkVjbFJaYWUwd3NKQ0JBWUdJajgvWCs3NGtTTkhjT1hLRmZIejR1SmlwZWFiTkdrU2dvS0NGSjZiTm0wYXpwMDdWLzlpRzFoVVZCU09IRG1DUjQ4ZTFldDZtVXltMHU5ZGZaMDRjUUpmZmZXVnFzdW9Wbng4UEVKQ1F1cjh0UzB0TFZWNC9OeTVjMWk4ZUxIUzF3aUNnR3ZYcnRYcDNnM2x5cFVyMkwxN055b3FLcFFhdjMvL2ZzVEV4Q2c4bDVtWmlRTUhEb2diRXRlRklBaUlpb3FxOHJ3dktpckNyNy8raXN6TXpGcm5TRTlQeDdCaHd4cnNhMWxlWG83NzkrK2pwS1NrMmpGWldWbUlpNHRUYXI3cjE2L2ovdjM3Tlk2NWYvOCtvcU9qNjFSblk2cW9xRUJRVUJBdVhiclVvUE11WDc0Y216ZHZydk4xamZYejExaUtpb3B3K1BCaGhJU0UxUG5hcHZwNVNVOVBWK3I1Vlp1Y25CeXNYcjI2eVgrWHBhZW4xL3Z2VkNJaWFuM1lEb1dJaUlnQUFGcGFXZ0NBdkx3OEdCc2JxNlNHNE9CZ3JGdTNEbSsvL1RiZWVPTU44ZmllUFhzd2VQQmdlSHA2SWpFeEVmUG16Y080Y2VQdzVwdHZWcnR4S2dCa1oyZFhHNWlucDZlanNMQ3d3UjlEZlIwL2ZoeVhMbDJxOTBhMFAvLzhNLzd6bi85ZzY5YXRjSFIwVkRobTJMQmhHRDU4T1B6OC9PbzhmMGxKaWRKaGlKbVpHYVJTcVZKalkyTmo4ZWVmZjJMSmtpVjFycWtwN05tekI5ZXZYOGVwVTZlVXZxYTh2QnlmZnZvcGRIUjA0T2ZuSjdkQmNYcDZPcTVldlNvM1hoQUU3TnUzRDZkUG44YUdEUnRnWVdFaG5nc0lDTUMzMzM2TFJZc1dZY2lRSWVMeFgzNzVwZHFnL1ZtdnYvNjYwclUvN2VyVnF6aDI3QmltVHAxYTZ3YkJOMi9leE83ZHUvSGFhNitoYytmT1ZjNWZ1SEFCdTNidFFvY09IV0JyYTF2dFBJcGVtSEp5Y3NMOCtmT3JmQTJ1WHIyS2pSczNZdW5TcGJDMHRLekRJL3VmVzdkdUlTVWxSZUU1ZTN0N3RHdlhUdUc1N094c3ZQbm1tMWk2ZENrR0RCaWdjTXd2di95Q1E0Y09JVEF3c05ZNkZpNWNpS2xUcCtLZi8veW5lS3lpb2tMdTYzN3k1TWthNS92enp6K1JrNU5UNjcyVTRldnJXK3VZc3JJeTdOcTFDeFVWRmVqVnE1ZjRkNGl5aW91TDhlT1BQOExIeHdkZHVuUVJqMSs2ZEFuMjl2WjFtcXNoZnY0RVFVQlpXVm1kN2x1VDJyNGVKU1VsT0hUb0VNckx5K0htNWdaemMzT2w1MjZJbnhkbFRKczJEZmIyOXRpMWExZTk1d0NBczJmUElpZ29DQys5OUZLOXJpOHBLVUZ1Ymk1eWNuS1FuWjJOckt3c1pHZG5Jek16RTZOR2pVTFBuajBWWGpkdDJqUk1tREFCczJiTmVwN3lpWWlvbFdBSVRrUkVSQUFnQmdPWm1aa3FDOEdEZ29LZ3JhMk4wYU5IeXgydnFLZ1FlOW5iMmRsaDZOQ2gyTDkvUHk1ZHVvVEZpeGZEMmRsWnFmbWZEVG5LeTh2bGdrUU5EWTFhdzc3bnBXaGxua3dtdytYTGwrSHM3SXk3ZCs4cU5ZK09qbzVjUUJjZEhRMTFkZlU2aDBkUFc3eDRjWldBdHRLR0RSc3diOTQ4cGVaNU5xeHNTRWxKU1hqMzNYZWZhNDY2aEVLUEhqMkNvYUZobmVaWFYxZkhHMis4Z1crKytRWXpaODdFb2tXTDBLdFhMNFZqaTRxS3NIYnRXbHk4ZUJHK3ZyNXlnVG53NUlXTE0yZk9ZTU9HRFhCeWNoSi8xbmZ2M3EzMGl6aFBoK0F6WnN5b052UUY1TDgybGF2ZjFkWFZhNzNIbVRObklKRkk4T3FycnlvOGYrSENCWmlabWNIRHc2UEdlVmF0V2xYbDJQNzkrOUc1YzJkY3VIQUJnd2NQUm1wcUtvQW5td2RyYTJ2RHpzNnV5bU5xMDZhTlVzL2xnSUFBSER0MlRPRzU4ZVBIVnduQno1NDlpK3pzYkF3Y09MRFd1WjlYWUdBZ2Z2enhSeXhkdWhSZHUzYXRkZnpSbzBjUkh4L2ZJUGV1RE1HcmV5ZE5KWGQzZDV3OWV4YmJ0bTJEdTd0N3RlUDA5UFRRcDA4ZnVXTi8vUEVIVHB3NEFVZEhSN2tRdkQ0YTR1Y3ZMQ3dNUzVjdWZhNDZuaFlZR0lpa3BLUWF4NHdlUFJvSERoekFxVk9uYWd5STlmVDA1RjRjcSs1K2RmbDVhUXpYcjE5WGVQemt5Wk9RU3FXUVNxWFZqbm1ham80T0RBd01zR2pSSXVUbTV1THg0OGR5NTlYVTFHQnFhZ3B6YzNOeFJmeTllL2VRbXBxSzNyMTdQLzhESVNLaVZva2hPQkVSRVFFQWJHeHNZR0ZoZ2JDd01MaTR1Q2dWZkRXa2xKUVVYTDkrSGFOSGo0YUJnWUhjdWFkWHVHbHBhV0gyN05udzhQREFOOTk4Z3cwYk5tRFRwazFpU0Q1dDJqUzVhL2ZzMllQRGh3L0QzTndjdnI2K1dMRmloWGh1eTVZdDJMSmxpL2o1M0xsek1XYk1tRVo2aEUvVUZDVGZ2SGxUNmFDNWJkdTIyTGx6SjRBbllXVk1UQXk2ZCsvK1hDSCt4SWtUTVhUb1VCUVhGMlBqeG8wWVBYcDBsWEJxMDZaTjZOaXhJNEFucTgrM2Jkc21CcWM1T1RtWU9IRml2ZSt2REVORHd4bzN6ejF5NUFnY0hCemc2ZW5aSVBmTHpzNnUxeXBqTHk4dmJOKytIY3VYTDhleVpjdXdlL2R1V0ZsWnlZMFJCQUYrZm41SVRVM0Y1NTkvcmpCWVZWTlR3NUlsU3pCejVreDgrZVdYMkxwMUs2UlNLUTRmUGx5djlqY1RKMDVVdWoxQTVZdFBOVzJtWExsQy91elpzN0N4c1VGa1pDUWlJeU1CUFBrWjdkaXhJMUpTVWhBWEZ3YzNOemNjT1hLa3loeFdWbFp5cTZsbno1Nk53WU1ISXlRa0JGdTJiSUd4c1RFR0RScUVIVHQySUM4dkR6Tm16SkM3WHRFcXowT0hEbFY1UWFFbS92NytjcDgvKzN1a1VraElTTFVoK0xCaHd4UmU4K3p4cDUrN3p5b3BLWUcydGpZQUlESXlFZ1VGQlVxL3lGZGJDNUd3c0RCOC92bm5kZm85dDNyMWFxWEcvZnJyci9qMTExK3JQZC8yLzlxNzg3QW82NzBONFBjd3dJQWdJSWdKSkNxRnNwaW9LVnFLRzI2OExpbEhNN2VPbEtmRlBLakhCWThycGlLcDBadUY1b1pMNWhibVVxQ2lpSUlhb0FnRkNrcUtpR0tLZ29NNE1Henovc0Uxejhzd0N3TmkxblIvcnN2cmNwNXRucGw1R09WK3ZyL3ZyMTA3bFJCY29WRGc4T0hEYU5hc0dRWU5HcVRYYzJqU2xOZGYyN1p0OGNFSEh6VHFQRFp2M2d4WFYxY01HREJBWmJtK04reDI3ZHFGWGJ0MmFWM2Z2MzkvamFObG51VjZlUjdtenAycmMvMzgrZlAxT2s2N2R1MndlZk5tOU9uVEIxWldWbWpSb2dWc2JHeXdlUEZpVEpnd0FWT25UbFg3dCs3MDZkUFlzV1BITTFXK0V4R1JZV01JVGtSRVJBQUFrVWdFUHo4LzdONjlHM0Z4Y1Jnd1lNQWZHb1JIUmtZS0ZiUzFLUlFLVkZWVnFiVTk4Zkh4UVpzMmJXQmhZYUVTMG4zODhjZkMzNWNzV1lKKy9mcWhSNDhlTURNemc3dTdPM2J2M2cycFZJcFBQdmtFczJmUEZvWlJUNTQ4V2UvZXg4OWkvZnIxS284ckt5dXhlUEZpdEdyVkN2LzV6My8wUG80eStBQnFXb29VRnhlanJLd00zMzMzbmNwMnJxNnVlZ2ZDeWlwSnFWU0tMNy84RWg0ZUhrSkY5N1AwbHRVV0R1cTdUZTJXRTdhMnRqcUh0a2RHUnNMVjFiVkpoci9MWkRJVUZSWEJ3OE9qVWZ2YjI5dmppeSsrUUdabXBsb0FEdFQ4ekFVR0JxSjU4K1k2VzRUWTJkbGgxcXhaMkxoeEkzNy8vWGU0dUxqb2JBT2t5OUNoUTNXdVQwMU54ZFdyVndFQTE2NWRBd0MxYXdvQS9QejhZR3RyaTdDd01HRlpTVW1KeXVNeFk4YkEzZDBkVVZGUnd2R1V4NnpOMjl0YkpRUTNNek9EcGFVbFVsSlMwS1ZMRjVpWW1PRE5OOS9FMTE5L2paeWNISnc4ZVJJSER4N0UvdjM3c1d2WExwaVptV2w4TFRkdTNNQkhIMzJrc2l3b0tFajRlKzJ3VE5mN1gxdGVYaDZjbloyRmVRdEtTMHNobFVwaFpHU2sxaklpTWpJUzBkSFJhc3RyZjNhMVE4eURCdy9pNXMyYkNBNE9SbFZWbFhCRFVsbmwvdWpSSXdEUTJHZmN6YzFONTgwS29HYmVBWkZJaERmZmZGT3Yxd29BeDQ4ZlYzbjg4ODgvUXlhVGFSM3BjZi8rZmFTbHBXSElrQ0VxNTFQMzNHSmpZM0g3OW0wNE96dHJES2FsVXFuT1VIaktsQ2tRaVVSTmV2MDVPRGcwdW5YUTVzMmI0ZXpzckxaLzNlOTdwY0RBUVBqNStjSFB6MC9uTWlWcmEyc0FmK3oxMGhqaDRlRXFqK1Z5T1pZc1dRSUxDd3NzVzdaTTcrT1ltcHBDSkJKcHZDa2hrVWllKzRndElpSXlUQXpCaVlpSVNHQnZidzlmWDEvRXhzWWlQejhmUFh2MnhFc3Z2UVJyYSt2bjhndXowc09IRDNIcTFDa01HellNTDczMEVpNWV2Q2lzcTZ5c0JGRHpDMzN0NVVvRkJRVzRkZXNXN096czRPTGlvamJrdm1YTGxwQklKTGg3OXk3TXpjMXgrZkpsT0RrNUFhZ0pBcFRocEZnczFydkhjbDBLaFVMdjkwZFpSYTEwNk5BaHlHUXlCQVFFcUszYnZuMDdPblRvZ042OWUrczhwbkppdFpTVUZLU2twS2lzR3pGaVJKTlZSUU0xSVplbHBTVUE0UEhqeHdBZ2hDNVNxVlRyZnA2ZW5ocDdKNTg2ZFFyWjJka3FOeStVOHZMeWRGYVhQbTg1T1RrQWF2cEc2MnZvMEtGNjNVelJGZm9iR1JuaHhJa1RLc3Q4Zkh6ZzdlMnRjdlBqZVVoT1RsWUxKWGZzMktHMjNSdHZ2Q0ZVV284WU1RSlRwMDVWV2ErczFpOHBLVUYwZERSOGZIdzBWcksrOWRaYkdnUDlpb29LSkNVbDRmMzMzd2RRODkyMGMrZE9PRG82UXFGUUlEbzZHc09HRFVOQlFZSGF2c3FXUU03T3prSUFuWkNRZ08zYnQyUHUzTG1OdnFraGw4dHgrL1p0NU9UazRPelpzd0NBZGV2V0FhaHBWM0g0OEdHVjdaVWpXblMxS0pvNGNTSm16SmdCQU9qY3VUTXVYTGlBYTlldVFTcVY0c21USjdoMjdSb0NBd05WOXFuN0dLaVpZTmJjM0Z6bitWKytmQm1kTzNkdVVJVjg3UnVoQ29VQ2h3NGR3dFdyVitIazVLU3g5L2JHalJ1Um1KZ0lCd2NIZE8zYVZlTXg1WEs1Y0UzZHZuMGIzMzc3cmRvMnhjWEZHcGNyVFpvMFNUaTM1M0g5TlpYYTMrbEhqeDdGMEtGRGhaL2hsaTFicW4zbnQyelpFbTV1YnZqcHA1OHdhTkFndGMvMGo3eGVHcU5EaHc0cWp6ZHQyb1NuVDU5aSt2VHBhdXVJaUlqK2FBekJpWWlJU0VYbnpwM2g0T0NBWThlT05TaUFmT09OTnhwVVlWamJ0bTNiVUY1ZUx2UXhYYmh3b2RvMjhmSHhpSStQMTNvTVgxOWZ6Sm8xQytmT25jT3RXN2R3NDhZTkFFQkVSQVJFSWhGY1hGd1FFQkNBNDhlUEl6OC9IMFpHUmlxOXp5VVNDV1F5R1FBZ0t5c0xEeDQ4MERyaFhXM0xsaTFEYW1vcVZxMWExZUMrdGlVbEpkaXpady9jM2QwMXZuZDc5dXlCbjUrZnpoQmNvVkFnSVNFQnI3MzJta29WcEV3bXcxdHZ2YVhXMzcyNnVocTdkdTNDeUpFajBhSkZpd2FkTHdDc1dyVktiVm5kOWhTYXRHL2ZYdU5rZTlldlgwZDJkcmJHZFJjdlhueWhJYml5Z3ZMKy9mdkl6YzNWT3VGb2JWdTNidFc0L05peFk0aU1qQlQ2Vnk5YXRBZ3Z2L3h5ZzBKdDViWkhqaHpSZXgrbGJ0MjY2ZFV2L3NNUFB4U3E2TmV0VzRlRWhBU1Y1enQyN0JqQ3dzSlVna01URXhPaFVyV3VBd2NPb0t5c0RCTW5UdFE0c3FTcXFnckd4dXEva2x5OGVCRXltVXpsQm82eVdqczVPUm0zYjkvRzdkdTNzWGZ2WHJWOWxSWGVKaVltd212T3pjMEZVQk9tTjdadmZscGFHcXFxcXJCNjlXclkyTmpnNDQ4L3h0eTVjOUdyVjY5R1ZhWVdGQlNndUxoWTZQWHM2dW9LYzNOekhEMTZGTVhGeFhCMGRNVEtsU3VGN2JWVmxnTVFxdUdmZGRRRm9MMW52a2drd3FKRmkvRGhoeDlpMWFwVjJMaHhvOHJuSGg4Zmo4VEVSUHpqSC8vUUdvQUROVDhqOSsvZng3Lys5Uys4L2ZiYkdzK3ZJWk14UG8vcnI3NkpjTnUzYnc4M056ZTl6ZytvYWMremRldFdTQ1NTZWtkajVPZm5ZOHVXTFRoKy9EaFdyMTR0ekVud1BLNFhmUlFWRldIRGhnMWExMXRaV1dIeTVNbHF5MU5TVW5EdzRFRllXbHBDb1ZBZ0ppYW0zdWR5ZG5ZVzN0ZXdzRENObjhPT0hUdlVic3l4QlFvUkVlbURJVGdSRVJHcHNiZTN4NVFwVTNEdjNqM2s1K2ZyVlNIZDJHQXBLeXRMYmZLMTJ2MTU3OTI3aHdVTEZtREtsQ25Jejg5SGJHeXNXdjllQURBM040ZXhzVEhDdzhOaGIyOHYvQ0k5ZWZKa3ZQUE9PMEtBcUZBb3NHVEpFaGdaR2VHOTk5N0Q1TW1UTVhyMGFEUnYzbHlvS3YzbGwxK3dkKzlldlVMd3pNeE1sSmFXNHViTm13ME93VGR0Mm9RblQ1NWc5ZXJWRGRxdnRwU1VGUHorKys5cXZXanYzYnNIUVAxenljcktRbHhjSEk0ZVBZcWdvS0FHVHlMMm9udUMvNUV1WDc0TUl5TWptSmlZSUNFaFFhOFF2Tzc3WFZSVWhJMGJOK0xNbVRQNDk3Ly9qZUxpWXV6WXNRT2JObTFDZVhrNWhnOGZqdEdqUjJ1c3p0MjFhNWRLTmV5WU1XTXdmZnAwbFQ3MitwbzNieDdrY2psKy9mWFhlcmRWM3BDb3JLeFVxNUpWVGl5cktUaXNxNktpQWhjdVhNQ0FBUVBVSnBoVTB0VHFDQURPbkRtRDFxMWJvM1hyMWhnOWVyUXdDZWpKa3lleGUvZHVBRFUzdUdxLzMzbDVlUnB2eUZSVVZDQTVPVmw0VGFXbHBZMnFnajE3OWl3a0VnbTZkT2tpdEpvd056ZUh0Ylcxem1CWjA3cng0OGZEMDlNVElwRUk3ZHUzRjVZSEJBU2dzTEFRczJmUHhvd1pNMVJlbno2VjVRRHcrdXV2QzIyZUFPRFhYMzlGWW1LaVNtdUp0TFEwSkNjbnF5elROSktrTGx0Ylc4eWFOUXNaR1JrcVFlcmp4NCt4ZnYxNmRPblNSV2NmN09Ua1pCdzVjZ1N1cnE0NmUvczNoV2U1L21yZlVOUms3Tml4ZW9mZ0owNmN3TFp0MnpCczJMQjZBM0NnWmxMWEZTdFdZTkdpUlpnelp3N1dyRm1ERmkxYTRMZmZmbnN1MTB0OVNrcEt0RTRlQzlUMFZLOGJndCsvZng4aElTRlFLQlFvS1NrUlJrelVaOHlZTWNMNzJyOS9mN1JyMTA1WWw1S1NndVRrWkhoN2U2dGMzMFJFUlBwaUNFNUVSRVFhaVVRaU9EbzY2dDBydHpIS3k4dXhkdTFhbUppWXFBVHR0WjlUMlhMRHljbEphTGVoNjV3T0hEZ2doQnJIamgyRG5aMmRFSURIeDhkanpabzE2Tml4SXo3OTlGTkVSRVJnejU0OUdEUm9FQndjSEpDU2tnSzVYSTZzckN5OC9QTExlcjJHeno3N0REZHUzRUQvL3YwYjlOcFRVbEp3L1BoeFRKdzRVV3RBb3c5bHBYVGRsaDAzYjk0RUFKVVFBUUE4UER3d2QrNWNJV1I1NTUxM0VCQVFBSkZJaEpzM2J5SW5Kd2VscGFVQWFucU5pOFZpV0ZoWUNDMVFYcVJObXpicHRWMTJkbmE5MjQ0Wk0wYm5oSmRQbno1RmFtb3FQRDA5WVdOamd4TW5UbURTcEVsNnQ3MTUrdlFwZnZ6eFIremR1eGRpc1JnclY2NkV0N2UzMEY5N3k1WXQrUEhISDNIbzBDRjgvLzMzOFBYMXhkaXhZMVUrcng0OWVnanYrOGFORzRYbHRRT3BwS1FraElhR1lzS0VDUnFyYXBYTXpNeHc5T2hSbGVOb293ekJuejU5cWxZeHFteFBwRThMQ1JNVEUyelpzZ1gzN3QzRDBxVkw4ZUdISHdxdGlJQ2FHMUlLaFVManNkemQzUkVYRjRmazVHU0VoNGZqL1BuejJMSmxDK0xpNG9UUkRjb2JQVXAxSHlzcCsxZ0R3RGZmZkFOTFMwdXNYcjBhRmhZVzliNkcyc3JLeXRDbFN4ZU5Od0QwclZwV3NyS3l3c0dEQitIazVLUnlIZzRPRHRpNWN5ZnM3T3d3Yk5pd0JoMVR5Y1BEUTYwM2RXSmlvc3F5cXFvcUpDY25xeXdyTFMzVkdJSi85ZFZYT0hyMHFOcHlUYjI4MDlMU05KNzN6cDA3b1ZBb3NHclZLcGlibXlNb0tPaTU5M1YrbHVzUHFMbFJNVzNhTkxYbCtsVGJLeDAvZmh4aFlXSG8yclVyWnM2Y3FmZCtYbDVlV0xwMEtaWXVYWXA1OCtiaDg4OC9SMlptNW5PNVh1clRrS3A4b09abTZQejU4NFVKZVBXdDBxNzd2bmJyMWczZHVuVURBS0VGRWxCemZXc2FPVVJFUkZRZmh1QkVSRVQwd3V6ZXZSdTNiOS9HdEduVHRMYVJVQVpiclZxMUVpYnMwMFV1bDZPaW9rSUl2Y1JpTVFvTEM3RjE2MWFjUEhrU3I3MzJHajc5OUZOWVdscGlQMitnVEFBQUhQTkpSRUZVN3R5NUtDb3FnbzJORGJwMzc0NjB0RFJNbkRnUnhjWEZPZ1BGMnRxM2I2OVNtYWVQZ29JQ29mcGJXVUducmUzSDdkdTMxZFpaV2xxaWYvLyt5TW5Kd1lVTEY5Q3NXVE5rWkdTZ29xSkNDSFIrL2ZWWFdGdGJhenczVDA5UGJOaXdBWjkrK2luMjd0Mkw2OWV2WS9IaXhUaDc5aXoyN05ramJCY1ZGWVdvcUNpMGFkTkdtTFN6c1QzQm00S20wRTBUWmFzTVhmcjI3YXN6QkkrTGkwTmxaU1Y4Zkh4Z1oyZUhoSVFFSkNjbm8yZlBuanFQZSszYU5jVEd4dUxFaVJOQ080L1pzMmVqWmN1V0t0dFpXbHBpd29RSjhQZjNSMVJVRlBidjM0K1ltQmowN05rVEV5ZE9oTHU3dS9BSFVBM0JsZSsvUXFGQVpHUWtXclZxaFVtVEprRWlrU0E5UFIweE1UR1lQWHUyV3NqbzcrOHZoRWRidDI3RndZTUg4ZDEzMzJudEVmMzQ4V09obWxSSldRbGVPemdzTGk3R3JWdTNOQjdEM053Y2xwYVd5TWpJd05LbFMvSFZWMStoV2JObUFIUUg2cU5IajhhWk0yZnd6VGZmWU51MmJiQ3pzd05RODMzZzcrK1B4TVJFalQyZU5UbDgrREM4dkx5UW1wcUtRWU1HWWQrK2ZaZzNieDdXckZrRFFIM1NSbTJDZ29JMDlvY3ZMQ3hFWVdFaHZMeTh0TzU3N3R3NUpDY25xMHgrZStQR0RiV2UwQUF3Y3VSSTlPelpFNmFtcG5xZDF4OWwzcng1amQ3WHhzWUdSa1pHY0hSMHhKUXBVL1FhVmFHdjUzSDlOZFY1YmRteUJXNXVibGkrZkxuS3paTTMzM3hUclVMYjE5Y1hMaTR1d21OdmIyL01uRGtUWVdGaGlJK1AvMHRjTHdVRkJWaXdZQUh5OC9QUnBrMGI0ZCtHWjVXVWxJUzdkKzhDQUo0OGVZSjkrL1poL1BqeHozV3VFaUlpTWp3TXdZbUlpT2lGc2JLeWdxK3ZMM3g4ZkxTRzRNcUtabjJIZEYrK2ZCa3JWcXdBVU5PeXdkUFRFNy84OGd2aTR1SXdhZElrVEpreVJhVTNyTEl2OXVqUm81R1ptWW1rcENTNHVibnBIWUkzVkhsNU9WYXVYQ2tFeHNvQTVzc3Z2OVM0L1pVclYzRGx5aFdWWlczYXRFSC8vdjJGVmhtelo4L0dxbFdya0pLU2dsNjllcUc2dWhySnljbnc4dkxTR2hMWTJ0cGkzYnAxK1B6eno1R1FrSUNDZ2dJRUJBUWdJQ0FBVXFrVVk4ZU94Yng1OHpCa3lCQUFRRVpHQm9ERzl3VFB6YzNWR1BRcmd3MU42NVI5bkpYMHFTZ2NQSGd3ZkgxOXNXREJnbnEzMVVhaFVPRHc0Y013TVRHQnI2OHZtalZyaGhZdFd1Qzc3NzdUR1lLbnBLUUl6K3ZpNG9LcFU2ZmlqVGZlVU5sbTJMQmhLc3NrRWduOC9mMHhmUGh3SEQ1OEdQdjI3VU5nWUNCV3IxNk43dDI3Nnp6UDJOaFkvUGJiYjFpK2ZMa3cycUdvcUFqSGp4K0h0YlcxeGlwVzVlczdjK1lNZkh4OGRFNlNlT2ZPSGJYZXpzcmdzSGJnRmhzYnE5YlNxTFpXclZwaC92ejVXTEprQ2RhdVhZdGx5NVpwUFphU1NDVEMrUEhqc1d6Wk1wWHJmOVNvVWNKTkFIM2FvVnk1Y2dYcDZlbjR6My8rZzlUVVZMaTV1V0hKa2lYNDhzc3ZVVkpTZ3FxcUtyM0RRNGxFQWs5UFQ1U1ZsZUdYWDM0QkFQenYvLzR2bmp4NWdrNmRPdUdMTDc3UXVtOVdWaGFPSFR1bUVvS3ZXclZLdUZsWG02ZW5KMXEyYkluNzkrK3JMRmUyaEttNzNNYkc1cmxQbUFwQStDNTRGbDk4OFFYTXpNeXdhOWN1bmR0SnBWS3QyM2g1ZWFuY2NIZ2UxMTlUc0xLeVFtaG9LT3pzN1BEenp6K3JyRk9PSElxTGl4T1c5ZXpaRXhVVkZjS3lIajE2d00vUEQyM2J0b1dIaHdkR2poejVwNzVlYnQyNmhZVUxGNktnb0FBZmZQQUJwRklwOXUvZjM2REtlVTBVQ2dXMmJkdUdnUU1ISWlZbUJrbEpTYmh6NXc2eXNyTHczLy8rOXcrNTlvbUl5REF3QkNjaUlxSVhadkRnd1JnK2ZEaUtpb3EwYnBPYW1nb0hCd2UxQ1I2MTZkYXRtMUFoNnVMaUFtZG5aemc3TzZOcjE2NUlUazdHclZ1MzhNb3JyNmp0SjVGSUVCd2MzS2pYb1MrRlFvR1FrQkJjdlhwVnJVcE9VOEE3ZVBCZytQbjVxUVJudGZYcDB3Zkd4c2JvMTY4ZnRtM2JocGlZR1BUcTFRdVhMbDFDWVdFaEJnNGNxUE44akkyTkVSUVVoSEhqeHRWYnpXNWhZWUhPblRzak1EQlFxT0tzMnhQOHlaTW5DQTRPMXZoWnBhZW5JejA5WGV2eHRkMEVlQkhPbkRtRDNOeGNEQmt5UkppVWJ1VElrZGkxYXhmaTQrTzE5b3AvL2ZYWDhkNTc3NkZEaHc1YWU5WkdSRVFnTVRFUkJ3OGVWRmt1a1Vnd2Z2eDQrUG41SVRJeUVsMjZkTkY1ampLWkRGdTJiRUdmUG4xVUpsWHQyN2N2aGd3WmdnTUhEcUJUcDA3bzFhdVgycjdwNmVtNGYvOCsvdnZmLzZLaW9nSTdkdXpBcTYrK3F0SlhQajgvSHlVbEpXcnRkT1J5T1FEVjRMQnYzNzRZTTJhTXluYXpaODlXZWR5clZ5K01HalVLUjQ4ZXhlSERoekY2OUdpTlZlVzFLWVBPNjlldkN4TWYxbTdMVTE4N0ZJVkNnVTJiTnNIWjJWa2xOTzNSb3dlMmJkc0dpVVNDc3JJeXZWdjlLQ3Y4TXpJeWhBQjF3SUFCR0RkdUhJcUtpaG84S2VYSmt5ZUZxdVM2TkUwMHFHM2RraVZMOUpxL29MR3FxNnMxVGlyWkdNcjJPclY3M1d0U1hGeXNjNXZhbitmenV2NmFncXVyS3dvTEN4RVNFdExnZlpXdGV6dzhQSVJsZiticlJTNlg0K0hEaDVnMmJSckdqUnNuM05qV3Q1V0t0cHVwMGRIUnlNM054YUpGaXhBVEU0TkJnd2JCeU1nSUVSRVJXTFJvRVZhc1dOR29IdjlFUlBUM3d4Q2NpT2dGRTR2RnFLcXFhckpmTU1rdy9GMnVDV1d3cFMwRXYzZnZIbjc3N1RjTUh6NWM3Mk5hV0Zpb2hOektvTG1zckF4cjE2N0YyTEZqZFZiK05XdldUR2k5ME5UT25EbUQ4K2ZQQytkUXUvVklZd3djT0JCdnZ2a21SQ0lSaGc0ZGl0MjdkK1AzMzMvSC92MzcwYUpGQzQwQnFDYTFoK0JyMDc1OWUzeisrZWM2dDJuZXZMbldiVWFNR0tHeEoyNW9hQ2hpWTJNMTNnUzRlUEVpRmk1Y1dPKzVOU1ZsdUN3V2kxWENJMzkvZi96d3d3OElEdzlIdDI3ZE5BYW5NcGtNZG5aMmVQVG9FV0ppWWpRZVB6TXpFK2JtNWxyWEE4RExMNytNOHZKeW5aTlBob2VIbzZxcUNvR0JnY0t5aW9vS1BIbnlCTU9IRDBkQ1FnTFdyVnVIelpzM3ExVjdSMFZGd2MzTkRaNmVuZ0NBUzVjdTRkeTVjK2pYcjUvUVF1WHk1Y3NBb0RiWmEybHBLY1Jpc2NyM2s1MmRIVHAxNnFUMVhKV21UWnVHcEtRa25EaHhBcU5HalJMbUFkRDI4NmdNL0VwTFM0WHZpdHJxYTRlU21wcUt6TXhNamFNQ2xOV2pEeDQ4ME5rV0I2Z0owMFVpRVRJeU1wQ2JtNHZ4NDhlamUvZnVtRFZyRnJ5OHZOQzZkV3ZZMnRvaUlpSUNEeDgrVkd0OUE5UzA4b21PanRZN0VOUTBrV0JVVkJUaTR1TFUxdFc5VWRIVTVISjVrMWRMNnhyVk1Yanc0QWIxb1g1ZTE5K2RPM2NRSHgrdjF6bm9ZbXRySzd6ZTBOQlEvUHp6ei9qNjY2ODFqbTdLeWNuQm5EbHowTFp0MndhMWpQa3pYQzhkTzNiRSt2WHIxU1lNZlphSk9SOCtmSWd0VzdaZzRNQ0JLdWM5WWNJRVZGVlZZZWZPblZpMGFGRzkvellSRVJFQkRNR0ppRjQ0YzNOemxKU1VhUHdGbi82K1NrcEt0Rlo4L1oxRVIwZERvVkNnWDc5K09yZmJ0R2tUSEIwZE1YTGtTRlJVVk9oc3p4RVpHYW16dDdTdXl1dG4xYmR2WDl5OWV4ZVRKazNDamgwN211U1l5c3JLa1NOSFl0KytmVmkyYkJsdTNyeUphZE9tTmVtTmxMdDM3eUlySzB0bDJmWHIxd0ZBWXlzQ1gxL2ZKbnZ1UDlKWFgzMkZnb0lDakJzM0RnNE9Ec0p5Q3dzTFRKMDZGVjkvL1RWQ1EwT3hZc1VLdFZZemp4OC94dHExYS9WNm52cTI2OVNwazlidmdCMDdkaUFtSmdiVzF0YVlPM2N1U2twSzhQVHBVNkZLVzZtMHRCUnIxcXhCYUdpb3NLeXdzQkR4OGZFcU54ZkdqaDJMTld2V0lEWTJWcWhVUG4zNk5KbzNiNjRXZ3N0a3NrYTNIekEzTjhlcVZhdlF1blZyR0JrWkNlZGI5M2pLQ2wxbEN4NTdlM3VOeDZ1dkhVcUhEaDNnNmVtSmdRTUhhcDAwTXljbkIzMzY5TkY1M3FtcHFUaHc0QURlZSs4OWZQTEpKekEyTmxack1XRnFhZ3FKUklLVksxZGk4dVRKYXBYSnl0N3ErZ2FDbXZxTFg3eDRVZXU2NTBrcWxmNHBKc1o5VnZwZWYwcm56NS9IK2ZQbm0vUWNac3lZZ2F0WHIyTFJva1VJQ3d0VHVXR1NucDZPWmN1V3djYkdCc0hCd1Rwdmd0WDFaN2xlNmdiZ1FNMTNUbU5VVjFmanM4OCtRMlZsSlFJQ0F0VFdUNTQ4R1NVbEpYQnpjMk52Y0NJaTBndERjQ0tpRjh6ZTNoNzUrZmtNd1VsRmZuNit4bXJDdjVQaTRtSWNQWHBVclpXQkpyLysraXZPbmoyTGtTTkh3dFRVVkdPVjRmcjE2M0h5NUVrY1BIaFFhK1dmbjUrZjBQNUNYektaREk4ZVBkSXIzS3BiWGR5VXJLMnQ4ZmJiYitQYmI3K0ZuWjBkUm84ZTNXVEhsc2xrU0UxTjFkcXlwSGJJcXZSWERNRWpJeU54NnRRcHZQenl5L2puUC8rcHRuN1VxRkdJaTR0RFVsSVN3c1BETVdQR0RKWDFqbzZPT2l0Y2QrL2VqWjA3ZDhMUjBSRmlzUmpoNGVHTkdzWnZiVzBOT3pzN3VMdTd3OEhCQWZiMjlyQzF0WVdOalEyc3JhMWhaV1VGS3lzcnJGdTNEckd4c1VoUFR4ZkM3RzNidHNISnlVa2wrTzNYcng4MmJOaUEvZnYzWTlDZ1FiaCsvVHJTMDlNeGF0UW90U0N1ckt4TXVQSFNHTFdyVzh2S3lnQ29oNURIangvSE45OThBN2xjamhZdFd1Q05OOTVBY25KeXZjZk95OHRUbVF6VTB0SVNJU0VoV2dPeW16ZHZRaXFWb25QbnpqcVBXMUpTZ3BTVUZIejg4Y2M2ZzBsN2UzdDA2TkFCbXpkdmhydTd1OFpBOEsvbzNyMTc5VmJMLzFYb2MvMHArZnY3WThxVUtSclhOYll5M3RMU0VpdFdyTUNjT1hNd2MrWk1CQWNIdzhYRkJkOS8vejEyN05pQnRtM2JJaVFreEtEK1R6aCsvUGhHN2Jkbnp4NmtwYVZoMnJScGVPbWxselJ1ODlGSEh6M0xxUkVSMGQ4TVEzQWlvaGVzYmR1MlNFeE1SRkZSa1RCQkgvMjlGUlVWNGRHalIyb1Q2djNkYk42OEdUS1pEQk1tVEtpM3lxdW9xRWhuU0pPV2xvWmp4NDVoMkxCaFdzT0xrcElTVkZaV05qaDhDQXdNRlBxVktpYzdleEdxcTZ1RlNVU0xpNHR4NXN3WkRCMDZ0RkhIVXJZSmlJMk54WkVqUjFCUVVJQURCdzVneElnUkt0dlY3UW4rVi9iVFR6OWg4K2JOTURjM1IzQndzTVpnVENRU1lkR2lSWmcrZlRxT0hEa0N1VnlPbVRObjZsV3htWkdSZ2UrKyt3NTkrdlJCUUVBQVB2bmtFeXhldkJnclZxeW9kOVRIOXUzYkFmeC9hNStSSTBkaTlPalI5ZjVjdlB2dXUvRHg4UkVDOE5PblR5TW1KZ1l1TGk1WXVuUXBIajkraktLaUlqeCsvQmh5dVJ3bEpTWDQrZWVmRVJrWkNiRllqSEhqeHFrZFV5YVROZGtvbFpLU0VnQlFDOVg3OU9rREh4OGZtSm1ab1UrZlBtamV2RG5PbkRrajdGTzdLamt1TGc2aG9hRXdNakpDWldVbHVuWHJwbklzWGVkNjZ0UXBTQ1FTZUh0NzZ6elB4NDhmQTBDOWJaSkVJaEhtejUrUGYvM3JYd2dKQ1VGRVJFU0Rxbm4vaktSU0tlN2N1WU8zM25yclJaOUtrOU4yL1FGQTkrN2Q0ZUxpb2xjRnZFS2hhTkR6dG0zYkZtdlhyc1hpeFlzUkdCaUlsMTU2Q1hmdjNrWGZ2bjB4Wjg0Y2d4c0ZkdWpRSWIyMnF6dDZ3c25KQ1I0ZUhoZzdkcXhlKzcvOTl0c0dlWjBTRVZIVCtXdi9yNHlJeUFBWUd4dkR3OE1ER1JrWjZOU3BFNFB3djdtaW9pSmtaR1RBMDlQemI5RVRYSnVFaEFTY09IRUNibTV1S2hYRnlpclA4dkp5SWN5V1NxVjQrUENoeG9rSVMwdExjZWpRSVh6NzdiZXd0N2ZYT0tSYUtUYzNGd0RVK2lmWFJ4bUFORFFJcVMwdUxrN3J1bnYzN21sY2IyUmtKTFNKa2N2bENBa0p3WVVMRitEcjY0dTh2RHlzVzdjT01URXg4UGYzUjdkdTNXQnViZzRURXhPZDExVkVSQVJTVWxKdzQ4WU5BRFh0VHJwMDZRSS9QNzlHdnphbEJ3OGVDTVB6YTN2MDZCRUFhRnlYblozZG9PZFFEcnR2eU5ENHFxb3FSRVJFNE1DQkF6QTFOY1h5NWN0MTl1SzF0N2ZIeXBVckVSUVVoT1BIaitQR2pSdVlQMysremo2N0owNmN3RmRmZlFVSEJ3Zk1uajBiVmxaV1dMSmtDWll2WDQ1UFB2a0VjK2JNMGRqVFdLRlFJRHc4SEVlT0hJR1RreE11WGJxRXNMQXdvU1ZIZlJ3ZEhlSG82Q2c4ZG5WMWhiVzF0WEFOdlBycXE3Q3pzeFBDM2FOSGoyTHYzcjNJeXNyQzIyKy9qZGF0VzZ1ZFQxNWVubG9ZZk9qUUliMkRydHFVbjIvZDBSY3RXclRBa0NGRGhNYy8vUEFEa3BPVFlXMXRqWlVyVjJMcDBxVjQvLzMzWVdOamc5ZGZmeDNUcDArSFNDUkM4K2JOVlNZSjFhV3dzQkJSVVZFWU9uU28xcUN6dXJvYVFNM1BvTG01dVY2QmFJc1dMVEJyMWl3OGVmSkU1VE9xcXFyUzY3eitiRTZlUEFtRlFxSDMvQUs2VkZkWHE3WHMwVWFoVUtDMHRGVG5Oc3BSRkUxOS9RSEE2dFdyOVQ2Tzh2dFMzMyt6Q3dzTGNmSGlSWWhFSWxSV1Z1THUzYnNRaVVTd3NySkNmbjQrWG4zMVZiMmYrNjlBbjU4YjVjOWFiVDQrUGczNnY1Q0ppWW5LSktkLzFaODVJaUo2ZmhpQ0V4SDlDZGphMnNMVDB4TlhybHlCblowZEhCMGRZV2xwK2JjT1FmOU9xcXFxVUZKU2d2ejhmRHg2OUFpZW5wNE5EbUlOU1haMk50YXRXd2VKUklKNTgrYXBCSnJLRmpITGx5OUh4NDRkVVYxZGplVGtaQ2dVQ3FFQ3RMaTRHT25wNlVoTVRFUjhmRHhrTWhtNmRPbUNCUXNXd01yS0N0WFYxUWdORFlXWm1aa1FESmVYbHlNaElRRmlzVmlZTEZCZjY5ZXZSMEZCd1ROTk5oWVNFcUoxWFZwYUd0TFMwdFNXSzBQdy9QeDhmUHJwcDdoeDR3YUdEaDJLT1hQbW9MS3lVdWg5SGh3Y0RDTWpJN1J1M1JwdWJtNlFTcVVJQ1FrUkFycXFxaXBVVmxhaWE5ZXVlUERnQVVRaUVTWk1tQUJ2YjIraDEycE1USXpHaVJ5VlBjSTFyWE4zZDFkcEVaT2NuS3l6cFVWakpzRE16czdHaWhVcllHbHBDVk5UVStUbjV3UFEza082cmx1M2JpRXNMQXlabVptd3RMVEVzbVhMMEtWTGwzcjM2OWl4STlhc1dZT2xTNWNpT3pzYkgzendBUUlEQTFVcTVVdExTM0hod2dYODhNTVB3czJFaFFzWENvR2J0N2MzMXE1ZGk1Q1FFTXllUFJ2ZHUzZkgvL3pQLzZCSGp4NUNaZXFQUC82SUkwZU80TFhYWHNQcTFhdXhlL2R1N051M0QwbEpTZWpkdXpjY0hSMWhhbW9LWTJOamxUL0tmc2R5dVJ4bFpXV1F5K1Z3ZG5aRzc5NjlkZmJETnpVMXhXZWZmWVoyN2RyaDNYZmZCVkFUakdkbVpxSlpzMmJJeWNuQi9mdjNNWERnUUpYOVBEMDkxVUxTYmR1MnFUeisvdnZ2VVZCUUFBY0hCelJ2M2h3RkJRWFl2MzgvakkyTjBiRmpSNjNuZFBQbVRXelpzZ1dUSmsyQ3Q3YzNGaXhZZ0lDQUFQVHIxdytuVHAyQ3Fha3BURTFOb1ZBbzhQVHBVMFJIUjZPaW9nS0RCZzNTK2oycVVDaXdidDA2R0JzYkM2K3pMbXRyYTV3N2R3NW1abVk0Y2VJRVhGMWR0WjVqWFgzNjlNR1RKMDhnbFVwaFlXR0Jzckl5cEtXbDZkMVhXMU9QZmVEL2I5UnBXdS9vNkFoM2QzZTl6MUZKS3BYQ3pNd01ZckVZTjI3Y1VBbnVpNHFLc0hmdlhyUnIxMDZ0d3I0eDB0TFNFQlFVcE5lMmQrN2N3YWhSbzNSdW94eUI4anl2UDAzMjd0MkxreWRQd3R6Y0hHS3hHTGR1M1FJQU9EczdhOXkrb3FJQzE2OWZSMXBhR2k1ZXZJaXJWNjlDb1ZEQTA5TVRIMy84TVp5Y25MQm56eDVFUjBmanA1OStncjI5UGJwMjdRcFhWMWU4OHNvcmFOV3FGZXpzN0xUZStIcVc2MFU1QjRBdWVYbDVlbTNYa0JGQnl1K21aczJhUVN3VzQrelpzd0JVMjh3WUd4czN1QTFQWVdHaDBKOWZPWHFrZGpCT1JFUi9id3pCaVlqK0pHeHRiZEdyVnkvazV1WWlLeXNMTXBtTVZTeC9FMkt4R00yYU5VUExsaTNScTFldnYvencrV2UxZCs5ZXlHUXlCQVVGcVlVS2ZuNSsrT1dYWDVDZW5vNUxseTVCSkJMQjNOd2NJMGFNUVAvKy9YSDM3bDE4OU5GSEtDc3JnMGdrUXRldVhURm16QmlWZ01USXlBaTV1YmxDNnhDZzVwZnRObTNhWVByMDZXclZyL1d4c0xDQWhZWEZNNzNtcUtpb0J1OGpFb21RbHBhR3hZc1hvN3k4SEZPblRzV2tTWk1BMVB6U1AySENCSXdiTnc2WEwxOUdabVltY25KeVVGQlFnQWNQSHFDc3JFeVlmRkFrRXNIWTJCZ2pSb3pBOE9IRE5WWlIxemVKbzZiMU0yZk9WQW5CKy9mdnJ6VncxQ1lqSXdOaFlXRmExenM0T0toTWVDZ1dpL0hhYTYvcDNROWRKcFBodDk5K1E0Y09IYkJ3NFVJNE9UbnBmVzRkT25UQWhnMGI4UG5ubitQQmd3Y1lNR0FBcmwyN2hyaTRPRnk3ZGcxWldWbW9yS3hFbXpadEVCUVVCRjlmWDdYMzFzUERBMXUzYnNYMzMzK1B3NGNQNDlLbFN4Q0x4V2pmdmoxR2pCaUJIajE2b0YyN2RsaXhZZ1VrRWduZWYvOTllSGw1NFljZmZzRHAwNmZ4OU9sVHZjOVhVOS8yMmtwTFM3RjU4MmJZMk5oZytmTGxLdTFnWW1Oam9WQW9JQktKNE8zdGpYZmVlVWZ0dmFpN3JHNElLWmZMMWFwMUpSSUpac3lZb1hNRTFLRkRoOUMrZlh0TW5qd1pSa1pHMkxScEUvYnMyWU1MRnk3ZzBhTkhxS3lzVk51bmVmUG04UGYzMTNyTUkwZU9JRFUxRlN0WHJ0VGEvdWpkZDkvRjFxMWJzWC8vZnJSczJSTHZ2LysrMXVOcGN1N2NPYlZydDI0N0lXM3ErNncwcmZmejg5TWFndnY2K3FxTk5CZzhlREM4dkx5d2NlTkdsWkMwOWtTb0JRVUZLQzB0eGIvLy9lOG1tWGl3VFpzMmFuMzBtOEx6dlA0MHNiT3p3NTA3ZDRUUlB5WW1KdWpkdTdkYWFQL2d3UU1FQndjakp5ZEh1RTVkWEZ3d2FkSWtEQnc0VU9YN2NlSENoZmpvbzQ5dyt2UnBuRDkvWG1oZHBOUzdkMjhFQndkclBKOW51VjdxdGlENW85eStmUnZUcDA5WFc2NXBSRmREN042OUd6LysrS1BLTWtQcHpVOUVSTTlPcEhpV3NidEVSRVJFVGFDb3FBZ2JObXpBbURGajhNb3JyK0RDaFFzWU1HQkFvNDZWbEpRRXFWU0s3dDI3MTF0UnIveHZVRk1FUEEyVm5wNk9LMWV1cUlVM0RWRmRYWTN0MjdmRDI5dGJKYno2czhuSXlJQ3RyYTFLYXc1OWxKU1U0TmF0VzNCMmR0WTZZYW55TTZ5dXJvYVJrVkdEUDh2czdHeTg4c29yS2hNcU5wU3lUL2FqUjQ4d2JkbzBPRGc0d012TEM3MTc5OWJZNWtTVDh2SnlKQ1ltSWpFeEVkbloyUWdORFlXZG5aM09IdHpWMWRXb3FxcENkWFUxcXF1cm9WQW9VRjFkRFpGSUpQeFJ2aTV0ay8vVmxwMmREVk5UVTQzdFlDb3JLMkZrWktUMlBsMjhlQkd0VzdkV214ZzJQejhmRmhZV1FzZ3NrOG53NE1FRHlPVnlWRlpXQ2plZTZyNjJyVnUzb2wrL2ZrTGxkVkZSRWFSU3FkYVJGaFVWRmFpb3FCQmV2MGdrZ29tSmlkcnJWU2dVS0NzcmcwUWlnWkdSRWZMejh4dDhQZFoyLy81OVRKNDhHVXVXTEVIZnZuM1YxdCs3ZHc5UlVWR29xcXFDV0N4RzI3WnRNWERnUUswanZBWVBIb3dwVTZZMCtFWlJYYXRXcllLUGo0L0djOUlrTFMwTmx5OWZSbFZWRlN3c0xPRG41NmNTQ3VmbDVlazE2ZStMMHRUWFgxUGJ2bjA3aW9xSzBLbFRKM1R0MmxYdlVTcGxaV1hJeXNyQ3paczNrWmVYaDZsVHA2cmNzR21xNitWNWlveU1SSFIwTkNJaUl0VFd5ZVZ5aEllSEE2ajU5MWNpa2FCSGp4N28wYU9Iem1PKzk5NTc4UGYzMTNwREtUNCtIdEhSMFZBb0ZEQXhNWUczdDNlOUl3cUlpTWd3aVBUNEpZQWhPQkVSRVJGUkUxRUdzVVJFUkVSRTlNZlFKd1J2Zk1rTEVSRVJFUkdwWUFCT1JFUkVSUFRud3hDY2lJaUlpSWlJaUlpSWlBd1dRM0FpSWlJaUlpSWlJaUlpTWxnTXdZbUlpSWlJaUlpSWlJaklZREVFSnlJaUlpSWlJaUlpSWlLRHhSQ2NpSWlJaUlpSWlJaUlpQXdXUTNBaUlpSWlJaUlpSWlJaU1sZ013WW1JaUlpSWlJaUlpSWpJWURFRUp5SWlJaUlpSWlJaUlpS0R4UkNjaUlpSWlJaUlpSWlJaUF3V1EzQWlJaUlpSWlJaUlpSWlNbGdNd1ltSWlJaUlpSWlJaUlqSVlERUVKeUlpSWlJaUlpSWlJaUtEeFJDY2lJaUlpSWlJaUlpSWlBd1dRM0FpSWlJaUlpSWlJaUlpTWxnTXdZbUlpSWlJaUlpSWlJaklZREVFSnlJaUlpSWlJaUlpSWlLRHhSQ2NpSWlJaUlpSWlJaUlpQXdXUTNBaUlpSWlJaUlpSWlJaU1sZ013WW1JaUlpSWlJaUlpSWpJWURFRUp5SWlJaUlpSWlJaUlpS0R4UkNjaUlpSWlJaUlpSWlJaUF3V1EzQWlJaUlpSWlJaUlpSWlNbGdNd1ltSWlJaUlpSWlJaUlqSVlERUVKeUlpSWlJaUlpSWlJaUtEeFJDY2lJaUlpSWlJaUlpSWlBd1dRM0FpSWlJaUlpSWlJaUlpTWxnTXdZbUlpSWlJaUlpSWlJaklZREVFSnlJaUlpSWlJaUlpSWlLRHhSQ2NpSWlJaUlpSWlJaUlpQXdXUTNBaUlpSWlJaUlpSWlJaU1sZ013WW1JaUlpSWlJaUlpSWpJWURFRUp5SWlJaUlpSWlJaUlpS0R4UkNjaUlpSWlJaUlpSWlJaUF3V1EzQWlJaUlpSWlJaUlpSWlNbGdNd1ltSWlJaUlpSWlJaUlqSVlERUVKeUlpSWlJaUlpSWlJaUtEeFJDY2lJaUlpSWlJaUlpSWlBd1dRM0FpSWlJaUlpSWlJaUlpTWxnTXdZbUlpSWlJaUlpSWlJaklZREVFSnlJaUlpSWlJaUlpSWlLRHhSQ2NpSWlJaUlpSWlJaUlpQXdXUTNBaUlpSWlJaUlpSWlJaU1sZ013WW1JaUlpSWlJaUlpSWpJWURFRUp5SWlJaUlpSWlJaUlpS0R4UkNjaUlpSWlJaUlpSWlJaUF3V1EzQWlJaUlpSWlJaUlpSWlNbGdNd1ltSWlJaUlpSWlJaUlqSVlERUVKeUlpSWlJaUlpSWlJaUtEeFJDY2lJaUlpSWlJaUlpSWlBd1dRM0FpSWlJaUlpSWlJaUlpTWxnTXdZbUlpSWlJaUlpSWlJaklZREVFSnlJaUlpSWlJaUlpSWlLRHhSQ2NpSWlJaUlpSWlJaUlpSWlJaUlpSWlJaUlpSWlJaUlpSWlJaUlpSWlJaUlpSWlJaUlpSWlJaUlpSWlJam8rZm8vYUZoTWR3TU5vcFFBQUFBQVNVVk9SSzVDWUlJPSIsCgkiVGhlbWUiIDogIiIsCgkiVHlwZSIgOiAibWluZCIsCgkiVmVyc2lvbiIgOiAiMTkiCn0K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4197</Words>
  <Application>WPS 演示</Application>
  <PresentationFormat>宽屏</PresentationFormat>
  <Paragraphs>233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22</vt:i4>
      </vt:variant>
      <vt:variant>
        <vt:lpstr>幻灯片标题</vt:lpstr>
      </vt:variant>
      <vt:variant>
        <vt:i4>26</vt:i4>
      </vt:variant>
    </vt:vector>
  </HeadingPairs>
  <TitlesOfParts>
    <vt:vector size="63" baseType="lpstr">
      <vt:lpstr>Arial</vt:lpstr>
      <vt:lpstr>宋体</vt:lpstr>
      <vt:lpstr>Wingdings</vt:lpstr>
      <vt:lpstr>Segoe UI Light</vt:lpstr>
      <vt:lpstr>微软雅黑</vt:lpstr>
      <vt:lpstr>Calibri</vt:lpstr>
      <vt:lpstr>等线</vt:lpstr>
      <vt:lpstr>Segoe UI</vt:lpstr>
      <vt:lpstr>Arial Unicode MS</vt:lpstr>
      <vt:lpstr>Cambria Math</vt:lpstr>
      <vt:lpstr>MS Mincho</vt:lpstr>
      <vt:lpstr>Segoe Print</vt:lpstr>
      <vt:lpstr>黑体</vt:lpstr>
      <vt:lpstr>Times New Roman</vt:lpstr>
      <vt:lpstr>Century Gothic</vt:lpstr>
      <vt:lpstr>Office 主题​​</vt:lpstr>
      <vt:lpstr>1_OfficePLUS</vt:lpstr>
      <vt:lpstr>3_Office 主题​​</vt:lpstr>
      <vt:lpstr>9_Office 主题​​</vt:lpstr>
      <vt:lpstr>13_Office 主题​​</vt:lpstr>
      <vt:lpstr>21_Office 主题​​</vt:lpstr>
      <vt:lpstr>22_Office 主题​​</vt:lpstr>
      <vt:lpstr>23_Office 主题​​</vt:lpstr>
      <vt:lpstr>24_Office 主题​​</vt:lpstr>
      <vt:lpstr>25_Office 主题​​</vt:lpstr>
      <vt:lpstr>26_Office 主题​​</vt:lpstr>
      <vt:lpstr>27_Office 主题​​</vt:lpstr>
      <vt:lpstr>28_Office 主题​​</vt:lpstr>
      <vt:lpstr>29_Office 主题​​</vt:lpstr>
      <vt:lpstr>30_Office 主题​​</vt:lpstr>
      <vt:lpstr>31_Office 主题​​</vt:lpstr>
      <vt:lpstr>32_Office 主题​​</vt:lpstr>
      <vt:lpstr>33_Office 主题​​</vt:lpstr>
      <vt:lpstr>34_Office 主题​​</vt:lpstr>
      <vt:lpstr>35_Office 主题​​</vt:lpstr>
      <vt:lpstr>18_Office 主题​​</vt:lpstr>
      <vt:lpstr>1_Office 主题​​</vt:lpstr>
      <vt:lpstr>Order Imbalance Based Strategy in High Frequency Trading</vt:lpstr>
      <vt:lpstr>背景介绍</vt:lpstr>
      <vt:lpstr>PowerPoint 演示文稿</vt:lpstr>
      <vt:lpstr>PowerPoint 演示文稿</vt:lpstr>
      <vt:lpstr>PowerPoint 演示文稿</vt:lpstr>
      <vt:lpstr>PowerPoint 演示文稿</vt:lpstr>
      <vt:lpstr>基本因子表现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改进策略及其表现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改进策略及其表现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唐言</cp:lastModifiedBy>
  <cp:revision>169</cp:revision>
  <dcterms:created xsi:type="dcterms:W3CDTF">2019-01-23T14:14:00Z</dcterms:created>
  <dcterms:modified xsi:type="dcterms:W3CDTF">2022-08-23T11:36:26Z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A1547231908D4429B04F3AD55D627E24</vt:lpwstr>
  </property>
  <property fmtid="{D5CDD505-2E9C-101B-9397-08002B2CF9AE}" pid="12" name="KSOProductBuildVer">
    <vt:lpwstr>2052-11.1.0.12313</vt:lpwstr>
  </property>
</Properties>
</file>